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77" r:id="rId4"/>
    <p:sldId id="275" r:id="rId5"/>
    <p:sldId id="274" r:id="rId6"/>
    <p:sldId id="266" r:id="rId7"/>
  </p:sldIdLst>
  <p:sldSz cx="5765800" cy="324485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B59"/>
    <a:srgbClr val="11437F"/>
    <a:srgbClr val="DDDDDD"/>
    <a:srgbClr val="E6E6E6"/>
    <a:srgbClr val="99CCFF"/>
    <a:srgbClr val="4978B1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2343" autoAdjust="0"/>
  </p:normalViewPr>
  <p:slideViewPr>
    <p:cSldViewPr>
      <p:cViewPr varScale="1">
        <p:scale>
          <a:sx n="219" d="100"/>
          <a:sy n="219" d="100"/>
        </p:scale>
        <p:origin x="846" y="168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091" y="1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19.05.2026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2113" y="852488"/>
            <a:ext cx="407670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969" tIns="84984" rIns="169969" bIns="849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547" y="3277812"/>
            <a:ext cx="7953835" cy="2681544"/>
          </a:xfrm>
          <a:prstGeom prst="rect">
            <a:avLst/>
          </a:prstGeom>
        </p:spPr>
        <p:txBody>
          <a:bodyPr vert="horz" lIns="169969" tIns="84984" rIns="169969" bIns="8498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69016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091" y="6469016"/>
            <a:ext cx="4308099" cy="339773"/>
          </a:xfrm>
          <a:prstGeom prst="rect">
            <a:avLst/>
          </a:prstGeom>
        </p:spPr>
        <p:txBody>
          <a:bodyPr vert="horz" lIns="169969" tIns="84984" rIns="169969" bIns="84984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663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309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3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264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19.05.2026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555625"/>
            <a:ext cx="3429000" cy="173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182880" algn="ctr">
              <a:spcBef>
                <a:spcPct val="20000"/>
              </a:spcBef>
              <a:buClr>
                <a:srgbClr val="758085">
                  <a:lumMod val="75000"/>
                </a:srgbClr>
              </a:buClr>
              <a:defRPr/>
            </a:pPr>
            <a:r>
              <a:rPr lang="ru-RU" sz="1000" b="1" dirty="0"/>
              <a:t>Внедрение механизма централизации на уровне платежных центров операционных функций при осуществлении операций со средствами федерального бюджета, со средствами, поступающими во временное распоряжение получателей средств федерального бюджета и средствами бюджетных и автономных учреждений Управления Федерального казначейства по Магаданской области</a:t>
            </a:r>
            <a:endParaRPr lang="ru-RU" sz="1000" dirty="0"/>
          </a:p>
          <a:p>
            <a:pPr marL="342900" lvl="0" indent="-182880" algn="ctr">
              <a:spcBef>
                <a:spcPct val="20000"/>
              </a:spcBef>
              <a:buClr>
                <a:srgbClr val="758085">
                  <a:lumMod val="75000"/>
                </a:srgbClr>
              </a:buClr>
              <a:defRPr/>
            </a:pPr>
            <a:endParaRPr lang="ru-RU" sz="1400" b="1" dirty="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://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magadan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en-US" sz="700" dirty="0" smtClean="0">
                <a:solidFill>
                  <a:schemeClr val="bg1">
                    <a:lumMod val="65000"/>
                  </a:schemeClr>
                </a:solidFill>
              </a:rPr>
              <a:t>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3995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г. Магадан 2026 </a:t>
            </a:r>
            <a:r>
              <a:rPr lang="ru-RU" sz="700" dirty="0" smtClean="0">
                <a:solidFill>
                  <a:schemeClr val="bg1">
                    <a:lumMod val="65000"/>
                  </a:schemeClr>
                </a:solidFill>
              </a:rPr>
              <a:t>год</a:t>
            </a:r>
            <a:endParaRPr lang="ru-RU" sz="7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rgbClr val="11437F"/>
                </a:solidFill>
              </a:rPr>
              <a:t>Яковлева Лариса Витальевна</a:t>
            </a:r>
            <a:endParaRPr lang="ru-RU" sz="900" dirty="0">
              <a:solidFill>
                <a:srgbClr val="11437F"/>
              </a:solidFill>
            </a:endParaRPr>
          </a:p>
          <a:p>
            <a:r>
              <a:rPr lang="ru-RU" sz="700" dirty="0" smtClean="0">
                <a:solidFill>
                  <a:srgbClr val="11437F"/>
                </a:solidFill>
              </a:rPr>
              <a:t>Начальник операционного отдела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5751" y="113558"/>
            <a:ext cx="337784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674621"/>
              </p:ext>
            </p:extLst>
          </p:nvPr>
        </p:nvGraphicFramePr>
        <p:xfrm>
          <a:off x="368299" y="537246"/>
          <a:ext cx="5000854" cy="2380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8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88860">
                <a:tc>
                  <a:txBody>
                    <a:bodyPr/>
                    <a:lstStyle/>
                    <a:p>
                      <a:pPr algn="l"/>
                      <a:endParaRPr lang="ru-RU" sz="800" dirty="0">
                        <a:solidFill>
                          <a:srgbClr val="11437F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91719">
                <a:tc>
                  <a:txBody>
                    <a:bodyPr/>
                    <a:lstStyle/>
                    <a:p>
                      <a:pPr marL="457200" indent="169863" algn="r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800" dirty="0" smtClean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245100" y="2948840"/>
            <a:ext cx="520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9678" y="1998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6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399" y="518717"/>
            <a:ext cx="4953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altLang="ru-RU" sz="1200" b="1" dirty="0">
              <a:solidFill>
                <a:srgbClr val="11437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04" y="2294010"/>
            <a:ext cx="2993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sz="800" dirty="0" smtClean="0">
                <a:latin typeface="Times New Roman"/>
                <a:ea typeface="Calibri"/>
              </a:rPr>
              <a:t>               Письмо ФК  07-04-05/03-2675 </a:t>
            </a:r>
            <a:r>
              <a:rPr lang="ru-RU" sz="800" dirty="0">
                <a:latin typeface="Times New Roman"/>
                <a:ea typeface="Calibri"/>
              </a:rPr>
              <a:t>от 31.01.2025</a:t>
            </a:r>
            <a:endParaRPr lang="ru-RU" alt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4976" y="2714930"/>
            <a:ext cx="3680963" cy="23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800" dirty="0" smtClean="0">
                <a:latin typeface="Times New Roman"/>
                <a:ea typeface="Calibri"/>
                <a:cs typeface="Times New Roman"/>
              </a:rPr>
              <a:t>Письмо ФК 07-04-05/03-36283 от 09.12.2025</a:t>
            </a:r>
            <a:endParaRPr lang="ru-RU" sz="8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21" y="949093"/>
            <a:ext cx="330279" cy="27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5" y="2670820"/>
            <a:ext cx="330279" cy="27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76" y="2224078"/>
            <a:ext cx="34871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3099" y="795716"/>
            <a:ext cx="49337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Приказ Казначейства России от 05.09.2024 № 330 (ред.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 26.06.2025) «О передаче полномочий Платежных центров при осуществлении операций со средствами федерального бюджета и открытии отдельных казначейских счетов № 3211 «Средства федерального бюджета» 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01" y="1457870"/>
            <a:ext cx="330279" cy="27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3099" y="1320392"/>
            <a:ext cx="5213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Приказ Казначейства России от 25.06.2025 N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203(ред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. от 22.10.2025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)"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О передаче полномочий платежных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центров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при осуществлении операций со средствами, поступающими во временное распоряжение получателей средств федерального бюджета, операций со средствами бюджетных и автономных учреждений и открытии отдельных казначейских счетов N 3212 "Средства, поступающие во временное распоряжение получателей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средств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федерального бюджета" и N 3214 "Средства федеральных бюджетных и автономных учреждений"</a:t>
            </a:r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6900" y="403225"/>
            <a:ext cx="4648200" cy="2257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en-US" sz="1400" dirty="0" smtClean="0">
                <a:latin typeface="Times New Roman"/>
                <a:ea typeface="Calibri"/>
                <a:cs typeface="Times New Roman"/>
              </a:rPr>
              <a:t>                    </a:t>
            </a:r>
            <a:r>
              <a:rPr lang="ru-RU" sz="1400" u="sng" dirty="0" smtClean="0">
                <a:latin typeface="Times New Roman"/>
                <a:ea typeface="Calibri"/>
                <a:cs typeface="Times New Roman"/>
              </a:rPr>
              <a:t>Цели </a:t>
            </a:r>
            <a:r>
              <a:rPr lang="ru-RU" sz="1400" u="sng" dirty="0">
                <a:latin typeface="Times New Roman"/>
                <a:ea typeface="Calibri"/>
                <a:cs typeface="Times New Roman"/>
              </a:rPr>
              <a:t>централизации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повышение прозрачности финансовых операций;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предотвращение нецелевого использования бюджетных средств;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оптимизация управления денежными потоками;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 algn="just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§"/>
            </a:pPr>
            <a:r>
              <a:rPr lang="ru-RU" sz="14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снижение рисков за счет консолидации функций и использования единых стандартов;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400" dirty="0" smtClean="0">
                <a:latin typeface="Times New Roman"/>
                <a:ea typeface="Calibri"/>
              </a:rPr>
              <a:t> </a:t>
            </a:r>
            <a:r>
              <a:rPr lang="ru-RU" sz="1400" dirty="0">
                <a:latin typeface="Times New Roman"/>
                <a:ea typeface="Calibri"/>
              </a:rPr>
              <a:t>повышение эффективности контроля за расходованием средств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330700" y="2994025"/>
            <a:ext cx="1371600" cy="199311"/>
          </a:xfrm>
        </p:spPr>
        <p:txBody>
          <a:bodyPr/>
          <a:lstStyle/>
          <a:p>
            <a:r>
              <a:rPr lang="ru-RU" sz="800" dirty="0" smtClean="0">
                <a:solidFill>
                  <a:srgbClr val="003B59"/>
                </a:solidFill>
              </a:rPr>
              <a:t>3</a:t>
            </a:r>
            <a:endParaRPr lang="ru-RU" sz="800" dirty="0">
              <a:solidFill>
                <a:srgbClr val="003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0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33" y="1284817"/>
            <a:ext cx="990600" cy="9906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421001"/>
              </p:ext>
            </p:extLst>
          </p:nvPr>
        </p:nvGraphicFramePr>
        <p:xfrm>
          <a:off x="1206500" y="530074"/>
          <a:ext cx="4343400" cy="2483198"/>
        </p:xfrm>
        <a:graphic>
          <a:graphicData uri="http://schemas.openxmlformats.org/drawingml/2006/table">
            <a:tbl>
              <a:tblPr firstRow="1" firstCol="1" bandRow="1"/>
              <a:tblGrid>
                <a:gridCol w="685800"/>
                <a:gridCol w="1143000"/>
                <a:gridCol w="1295400"/>
                <a:gridCol w="1219200"/>
              </a:tblGrid>
              <a:tr h="3337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3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КС 3211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КС 3212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КС 3214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клиента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Федерального казначейства по Приморскому краю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Федерального казначейства по Приморскому краю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Управление Федерального казначейства по Приморскому краю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ИНН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2536052276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2536052276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2536052276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КПП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253601001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253601001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253601001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Номер казначейского счёта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03212643000000012005</a:t>
                      </a:r>
                      <a:endParaRPr lang="ru-RU" sz="6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03212643000000012005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03214643000000012005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Дата вступления изменений в силу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01.03.2025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21.02.2026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21.02.2026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6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Банковский счёт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40102810545370000012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40102810545370000012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40102810545370000012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БИК ТОФК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010507002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010507002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010507002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банка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ОКЦ № 1 ДГУ Банка России//УФК по Приморскому краю, г Владивосток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ОКЦ № 1 ДГУ Банка России//УФК по Приморскому краю, г Владивосток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ОКЦ № 1 ДГУ Банка России//УФК по Приморскому краю, г Владивосток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4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ЦС учета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4700 </a:t>
                      </a:r>
                      <a:b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(Управление Федерального казначейства по Магаданской области)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4700 </a:t>
                      </a:r>
                      <a:b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(Управление Федерального казначейства по Магаданской области)</a:t>
                      </a:r>
                      <a:endParaRPr lang="ru-RU" sz="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4700 </a:t>
                      </a:r>
                      <a:b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(Управление Федерального казначейства по Магаданской области)</a:t>
                      </a:r>
                      <a:endParaRPr lang="ru-RU" sz="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752" marR="217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587500" y="128906"/>
            <a:ext cx="3657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/>
              <a:t>	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Реквизиты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казначейских счетов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(Центр специализации – УФК по Магаданской </a:t>
            </a:r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1000" b="1" dirty="0"/>
              <a:t>)</a:t>
            </a:r>
            <a:endParaRPr lang="ru-RU" sz="1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151376" y="3070225"/>
            <a:ext cx="1550924" cy="123111"/>
          </a:xfrm>
        </p:spPr>
        <p:txBody>
          <a:bodyPr/>
          <a:lstStyle/>
          <a:p>
            <a:fld id="{FAA6C436-0D4A-4340-A2B7-930FFE7E96AA}" type="slidenum">
              <a:rPr lang="ru-RU" sz="800" smtClean="0">
                <a:solidFill>
                  <a:srgbClr val="11437F"/>
                </a:solidFill>
              </a:rPr>
              <a:t>4</a:t>
            </a:fld>
            <a:endParaRPr lang="ru-RU" sz="8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009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944" y="1165226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49900" y="2966646"/>
            <a:ext cx="2158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800" dirty="0">
              <a:solidFill>
                <a:srgbClr val="11437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50" y="1483655"/>
            <a:ext cx="1219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-Заявка на кассовый расход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-Сводная заявка на кассовый расход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-распоряжение о перечислении денежных средств на банковские карты «Мир» физических лиц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-заявка на возврат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-Заявка на получение наличных денег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-заявка на получение денежных средств, перечисляемых на карту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-заявка для обеспечения наличными денежными средствами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-уведомление об уточнении вида принадлежности платежа</a:t>
            </a:r>
          </a:p>
          <a:p>
            <a:endParaRPr lang="ru-RU" sz="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827" y="858975"/>
            <a:ext cx="9186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Лицевые счета клиентов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5700" y="802714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Казначейские счета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23112" y="1209744"/>
            <a:ext cx="8493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ЦБ РФ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3074" y="1147814"/>
            <a:ext cx="2051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(с реквизитами Платежного центра) реестров направленных платежей (РНП) и реестров внутренних платежей (РВП) </a:t>
            </a:r>
            <a:endParaRPr lang="ru-RU" sz="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и направление в Межрегиональное операционное УФК Консолидированных заявок по счетам </a:t>
            </a:r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03221,03212,03214</a:t>
            </a: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и направление в </a:t>
            </a:r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МОУ 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Заявок на средства федерального бюджета для предоставления бюджетного кредита на пополнение остатков средств на </a:t>
            </a:r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счетах УФК по Магаданской области 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(местных бюджетов) в части счетов № 03211 </a:t>
            </a:r>
            <a:endParaRPr lang="ru-RU" sz="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400" dirty="0">
                <a:latin typeface="Times New Roman" pitchFamily="18" charset="0"/>
                <a:cs typeface="Times New Roman" pitchFamily="18" charset="0"/>
              </a:rPr>
              <a:t>взаимодействие (автоматизированный обмен посредством АРМ КБР-Н) с подразделением Банка России при отправке электронных сообщений (пакетов электронных сообщений) в платежную систему Банка России, получение входящих банковских извещений (в том числе банковских </a:t>
            </a:r>
            <a:r>
              <a:rPr lang="ru-RU" sz="400" dirty="0" smtClean="0">
                <a:latin typeface="Times New Roman" pitchFamily="18" charset="0"/>
                <a:cs typeface="Times New Roman" pitchFamily="18" charset="0"/>
              </a:rPr>
              <a:t>выписок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обработка банковской выписки по счету № 40102 Платежного центра, формирование и обработка выписок по счетам № 03211 Центров специализации; - предоставление Центрам специализации выписок по счетам № 03211 Центров специализации в Платежном центре; 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взаимодействие с АО «НСПК» в части платежных операций по счетам № 03211 Центров специализации в Платежном центре; 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взаимодействие с ГИС ГМП в части платежных операций по счетам № 03211 Центров специализации в Платежном центре; 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взаимодействие с ГИС ЖКХ в части платежных операций по счетам № 03211 Центров специализации в Платежном центре; 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осуществление проведения операций по обеспечению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платежей; </a:t>
            </a:r>
          </a:p>
          <a:p>
            <a:r>
              <a:rPr lang="ru-RU" sz="400" dirty="0">
                <a:latin typeface="Times New Roman" pitchFamily="18" charset="0"/>
                <a:cs typeface="Times New Roman" pitchFamily="18" charset="0"/>
              </a:rPr>
              <a:t>- перечисление неиспользованного остатка денежных средств со счетов № 03211 Центров специализации в Платежном центре, на ЕСФБ и осуществление их возврата на соответствующие счета.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4391" y="1665884"/>
            <a:ext cx="5982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МОУ ФК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48512" y="2168981"/>
            <a:ext cx="47000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НСПК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04835" y="2547462"/>
            <a:ext cx="6976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ГИС ЖКХ, </a:t>
            </a:r>
          </a:p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ГИС ГМП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Двойная стрелка влево/вправо 12"/>
          <p:cNvSpPr/>
          <p:nvPr/>
        </p:nvSpPr>
        <p:spPr>
          <a:xfrm>
            <a:off x="3961473" y="1159470"/>
            <a:ext cx="662863" cy="3159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4002340" y="2118706"/>
            <a:ext cx="662863" cy="3159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3988104" y="1615610"/>
            <a:ext cx="662863" cy="3159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021971" y="2547462"/>
            <a:ext cx="662863" cy="3159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1283278" y="1802713"/>
            <a:ext cx="662863" cy="31599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10804" y="403856"/>
            <a:ext cx="1454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Центр специализации УФК по Магаданской области</a:t>
            </a: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20900" y="436401"/>
            <a:ext cx="1510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Платежный центр </a:t>
            </a:r>
          </a:p>
          <a:p>
            <a:pPr algn="ctr"/>
            <a:r>
              <a:rPr lang="ru-RU" sz="800" b="1" dirty="0" smtClean="0">
                <a:latin typeface="Times New Roman" pitchFamily="18" charset="0"/>
                <a:cs typeface="Times New Roman" pitchFamily="18" charset="0"/>
              </a:rPr>
              <a:t>УФК по Приморскому краю</a:t>
            </a:r>
            <a:endParaRPr lang="ru-RU" sz="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8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81"/>
          <a:stretch/>
        </p:blipFill>
        <p:spPr>
          <a:xfrm>
            <a:off x="95170" y="42892"/>
            <a:ext cx="355068" cy="359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751" y="113558"/>
            <a:ext cx="33650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Управление Федерального казначейства по Магаданской области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151376" y="3045301"/>
            <a:ext cx="1550924" cy="122810"/>
          </a:xfrm>
        </p:spPr>
        <p:txBody>
          <a:bodyPr/>
          <a:lstStyle/>
          <a:p>
            <a:fld id="{B6F15528-21DE-4FAA-801E-634DDDAF4B2B}" type="slidenum">
              <a:rPr lang="ru-RU" sz="800" smtClean="0">
                <a:solidFill>
                  <a:srgbClr val="003B59"/>
                </a:solidFill>
              </a:rPr>
              <a:t>6</a:t>
            </a:fld>
            <a:endParaRPr lang="ru-RU" sz="800" dirty="0">
              <a:solidFill>
                <a:srgbClr val="003B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1953</TotalTime>
  <Words>694</Words>
  <Application>Microsoft Office PowerPoint</Application>
  <PresentationFormat>Произвольный</PresentationFormat>
  <Paragraphs>102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Лемешенко Оксана Викторовна</cp:lastModifiedBy>
  <cp:revision>138</cp:revision>
  <cp:lastPrinted>2025-03-20T03:17:11Z</cp:lastPrinted>
  <dcterms:created xsi:type="dcterms:W3CDTF">2019-07-31T16:47:50Z</dcterms:created>
  <dcterms:modified xsi:type="dcterms:W3CDTF">2026-05-19T05:46:18Z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