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2" r:id="rId3"/>
    <p:sldId id="271" r:id="rId4"/>
    <p:sldId id="274" r:id="rId5"/>
    <p:sldId id="277" r:id="rId6"/>
    <p:sldId id="278" r:id="rId7"/>
    <p:sldId id="269" r:id="rId8"/>
    <p:sldId id="275" r:id="rId9"/>
    <p:sldId id="276" r:id="rId10"/>
    <p:sldId id="266" r:id="rId11"/>
  </p:sldIdLst>
  <p:sldSz cx="5765800" cy="3244850"/>
  <p:notesSz cx="5765800" cy="3244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11437F"/>
    <a:srgbClr val="C19229"/>
    <a:srgbClr val="E6E6E6"/>
    <a:srgbClr val="DDDDDD"/>
    <a:srgbClr val="99CCFF"/>
    <a:srgbClr val="4978B1"/>
    <a:srgbClr val="FCFCFC"/>
    <a:srgbClr val="003B59"/>
    <a:srgbClr val="ECD6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67" autoAdjust="0"/>
    <p:restoredTop sz="94622" autoAdjust="0"/>
  </p:normalViewPr>
  <p:slideViewPr>
    <p:cSldViewPr>
      <p:cViewPr varScale="1">
        <p:scale>
          <a:sx n="225" d="100"/>
          <a:sy n="225" d="100"/>
        </p:scale>
        <p:origin x="732" y="162"/>
      </p:cViewPr>
      <p:guideLst>
        <p:guide orient="horz" pos="2880"/>
        <p:guide pos="2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6660822195426742E-2"/>
          <c:y val="8.3333333333333329E-2"/>
          <c:w val="0.72814412107031612"/>
          <c:h val="0.5888320209973753"/>
        </c:manualLayout>
      </c:layout>
      <c:pie3DChart>
        <c:varyColors val="1"/>
        <c:dLbls>
          <c:dLblPos val="outEnd"/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0.00572</cdr:x>
      <cdr:y>0</cdr:y>
    </cdr:from>
    <cdr:to>
      <cdr:x>0.63838</cdr:x>
      <cdr:y>0.94036</cdr:y>
    </cdr:to>
    <cdr:pic>
      <cdr:nvPicPr>
        <cdr:cNvPr id="4" name="Рисунок 3"/>
        <cdr:cNvPicPr/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28222" t="12401" r="13246" b="26665"/>
        <a:stretch xmlns:a="http://schemas.openxmlformats.org/drawingml/2006/main"/>
      </cdr:blipFill>
      <cdr:spPr bwMode="auto">
        <a:xfrm xmlns:a="http://schemas.openxmlformats.org/drawingml/2006/main">
          <a:off x="28677" y="0"/>
          <a:ext cx="3171724" cy="2006355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xtLst xmlns:a="http://schemas.openxmlformats.org/drawingml/2006/main">
          <a:ext uri="{53640926-AAD7-44D8-BBD7-CCE9431645EC}">
            <a14:shadowObscured xmlns:a14="http://schemas.microsoft.com/office/drawing/2010/main"/>
          </a:ext>
        </a:extLst>
      </cdr:spPr>
    </cdr:pic>
  </cdr:relSizeAnchor>
  <cdr:relSizeAnchor xmlns:cdr="http://schemas.openxmlformats.org/drawingml/2006/chartDrawing">
    <cdr:from>
      <cdr:x>0.63838</cdr:x>
      <cdr:y>0.08322</cdr:y>
    </cdr:from>
    <cdr:to>
      <cdr:x>0.97278</cdr:x>
      <cdr:y>0.40862</cdr:y>
    </cdr:to>
    <cdr:sp macro="" textlink="">
      <cdr:nvSpPr>
        <cdr:cNvPr id="6" name="Овал 5"/>
        <cdr:cNvSpPr/>
      </cdr:nvSpPr>
      <cdr:spPr>
        <a:xfrm xmlns:a="http://schemas.openxmlformats.org/drawingml/2006/main">
          <a:off x="3200401" y="177555"/>
          <a:ext cx="1676399" cy="694276"/>
        </a:xfrm>
        <a:prstGeom xmlns:a="http://schemas.openxmlformats.org/drawingml/2006/main" prst="ellipse">
          <a:avLst/>
        </a:prstGeom>
        <a:ln xmlns:a="http://schemas.openxmlformats.org/drawingml/2006/main"/>
      </cdr:spPr>
      <cdr:style>
        <a:lnRef xmlns:a="http://schemas.openxmlformats.org/drawingml/2006/main" idx="2">
          <a:schemeClr val="accent2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dirty="0" smtClean="0">
              <a:solidFill>
                <a:schemeClr val="accent1">
                  <a:lumMod val="50000"/>
                </a:schemeClr>
              </a:solidFill>
            </a:rPr>
            <a:t>2024 год –</a:t>
          </a:r>
        </a:p>
        <a:p xmlns:a="http://schemas.openxmlformats.org/drawingml/2006/main">
          <a:pPr algn="ctr"/>
          <a:r>
            <a:rPr lang="ru-RU" dirty="0" smtClean="0">
              <a:solidFill>
                <a:schemeClr val="accent1">
                  <a:lumMod val="50000"/>
                </a:schemeClr>
              </a:solidFill>
            </a:rPr>
            <a:t> 44 недостатка </a:t>
          </a:r>
          <a:endParaRPr lang="ru-RU" dirty="0">
            <a:solidFill>
              <a:schemeClr val="accent1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0.65299</cdr:x>
      <cdr:y>0.5475</cdr:y>
    </cdr:from>
    <cdr:to>
      <cdr:x>0.98739</cdr:x>
      <cdr:y>0.86893</cdr:y>
    </cdr:to>
    <cdr:sp macro="" textlink="">
      <cdr:nvSpPr>
        <cdr:cNvPr id="7" name="Овал 6"/>
        <cdr:cNvSpPr/>
      </cdr:nvSpPr>
      <cdr:spPr>
        <a:xfrm xmlns:a="http://schemas.openxmlformats.org/drawingml/2006/main">
          <a:off x="3273630" y="1168155"/>
          <a:ext cx="1676423" cy="685800"/>
        </a:xfrm>
        <a:prstGeom xmlns:a="http://schemas.openxmlformats.org/drawingml/2006/main" prst="ellipse">
          <a:avLst/>
        </a:prstGeom>
        <a:ln xmlns:a="http://schemas.openxmlformats.org/drawingml/2006/main"/>
      </cdr:spPr>
      <cdr:style>
        <a:lnRef xmlns:a="http://schemas.openxmlformats.org/drawingml/2006/main" idx="2">
          <a:schemeClr val="accent2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dirty="0" smtClean="0">
              <a:solidFill>
                <a:schemeClr val="accent1">
                  <a:lumMod val="50000"/>
                </a:schemeClr>
              </a:solidFill>
            </a:rPr>
            <a:t>2025 год – </a:t>
          </a:r>
        </a:p>
        <a:p xmlns:a="http://schemas.openxmlformats.org/drawingml/2006/main">
          <a:pPr algn="ctr"/>
          <a:r>
            <a:rPr lang="ru-RU" dirty="0" smtClean="0">
              <a:solidFill>
                <a:schemeClr val="accent1">
                  <a:lumMod val="50000"/>
                </a:schemeClr>
              </a:solidFill>
            </a:rPr>
            <a:t>25 недостатков </a:t>
          </a:r>
          <a:endParaRPr lang="ru-RU" dirty="0">
            <a:solidFill>
              <a:schemeClr val="accent1">
                <a:lumMod val="50000"/>
              </a:schemeClr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AF21EE-D84C-4C82-8DF0-CA236A70DC79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E18FD8-1581-4529-828F-98737FA8FB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5723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11350" y="406400"/>
            <a:ext cx="194310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670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0182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178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4983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0472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6046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1258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4759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288290" y="3017710"/>
            <a:ext cx="1326134" cy="276999"/>
          </a:xfrm>
        </p:spPr>
        <p:txBody>
          <a:bodyPr/>
          <a:lstStyle/>
          <a:p>
            <a:fld id="{98206734-726E-46B9-B3CD-75FDA00F97BD}" type="datetime1">
              <a:rPr lang="ru-RU" smtClean="0"/>
              <a:t>19.05.2026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960372" y="3017710"/>
            <a:ext cx="1845056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151376" y="3017710"/>
            <a:ext cx="1326134" cy="276999"/>
          </a:xfrm>
        </p:spPr>
        <p:txBody>
          <a:bodyPr/>
          <a:lstStyle/>
          <a:p>
            <a:fld id="{FAA6C436-0D4A-4340-A2B7-930FFE7E9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43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 flipV="1">
            <a:off x="8055" y="2817602"/>
            <a:ext cx="5752465" cy="201272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0" y="653796"/>
            <a:ext cx="454818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Организация и проведение анализа исполнения бюджетных полномочий органов государственного (муниципального) финансового контроля, являющихся органами исполнительной власти субъектов Российской Федерации (местных администраций)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Times New Roman"/>
              </a:rPr>
              <a:t> </a:t>
            </a:r>
          </a:p>
          <a:p>
            <a:pPr algn="ctr">
              <a:spcAft>
                <a:spcPts val="0"/>
              </a:spcAft>
            </a:pPr>
            <a:r>
              <a:rPr lang="ru-RU" sz="2000" dirty="0">
                <a:solidFill>
                  <a:srgbClr val="11437F"/>
                </a:solidFill>
                <a:latin typeface="Times New Roman"/>
                <a:ea typeface="Times New Roman"/>
              </a:rPr>
              <a:t> </a:t>
            </a:r>
            <a:endParaRPr lang="ru-RU" sz="2000" dirty="0">
              <a:solidFill>
                <a:srgbClr val="11437F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i="1" dirty="0">
                <a:solidFill>
                  <a:schemeClr val="bg1">
                    <a:lumMod val="65000"/>
                  </a:schemeClr>
                </a:solidFill>
              </a:rPr>
              <a:t>г. </a:t>
            </a:r>
            <a:r>
              <a:rPr lang="ru-RU" sz="800" i="1" dirty="0" smtClean="0">
                <a:solidFill>
                  <a:schemeClr val="bg1">
                    <a:lumMod val="65000"/>
                  </a:schemeClr>
                </a:solidFill>
              </a:rPr>
              <a:t>Магадан 2026 год</a:t>
            </a:r>
            <a:endParaRPr lang="ru-RU" sz="8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055" y="2344562"/>
            <a:ext cx="32901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i="1" dirty="0" smtClean="0">
                <a:solidFill>
                  <a:srgbClr val="11437F"/>
                </a:solidFill>
              </a:rPr>
              <a:t>Фоменко Инна Александровна</a:t>
            </a:r>
            <a:endParaRPr lang="ru-RU" sz="900" i="1" dirty="0">
              <a:solidFill>
                <a:srgbClr val="11437F"/>
              </a:solidFill>
            </a:endParaRPr>
          </a:p>
          <a:p>
            <a:r>
              <a:rPr lang="ru-RU" sz="700" i="1" dirty="0" smtClean="0">
                <a:solidFill>
                  <a:srgbClr val="11437F"/>
                </a:solidFill>
              </a:rPr>
              <a:t>Начальник Отдела внутреннего контроля и аудита</a:t>
            </a:r>
            <a:endParaRPr lang="ru-RU" sz="700" i="1" dirty="0">
              <a:solidFill>
                <a:srgbClr val="11437F"/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88950" y="43319"/>
            <a:ext cx="1676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600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по Магаданской </a:t>
            </a:r>
            <a:r>
              <a:rPr lang="ru-RU" sz="600" dirty="0" smtClean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</a:t>
            </a:r>
            <a:endParaRPr lang="ru-RU" sz="600" dirty="0">
              <a:solidFill>
                <a:srgbClr val="4F81BD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21309"/>
            <a:ext cx="336802" cy="381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3500" y="2995940"/>
            <a:ext cx="16483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https</a:t>
            </a:r>
            <a:r>
              <a:rPr lang="ru-RU" sz="700" dirty="0">
                <a:solidFill>
                  <a:schemeClr val="bg1">
                    <a:lumMod val="65000"/>
                  </a:schemeClr>
                </a:solidFill>
              </a:rPr>
              <a:t>://</a:t>
            </a:r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magadan</a:t>
            </a:r>
            <a:r>
              <a:rPr lang="ru-RU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roskazna.gov</a:t>
            </a:r>
            <a:r>
              <a:rPr lang="ru-RU" sz="700" dirty="0">
                <a:solidFill>
                  <a:schemeClr val="bg1">
                    <a:lumMod val="65000"/>
                  </a:schemeClr>
                </a:solidFill>
              </a:rPr>
              <a:t>.</a:t>
            </a:r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ru</a:t>
            </a:r>
            <a:endParaRPr lang="ru-RU" sz="7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21309"/>
            <a:ext cx="336802" cy="381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50594" y="78446"/>
            <a:ext cx="1670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600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по Магаданской </a:t>
            </a:r>
            <a:r>
              <a:rPr lang="ru-RU" sz="600" dirty="0" smtClean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</a:t>
            </a:r>
            <a:endParaRPr lang="ru-RU" sz="600" dirty="0">
              <a:solidFill>
                <a:srgbClr val="4F81BD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5901" y="633730"/>
            <a:ext cx="5410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rgbClr val="11437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smtClean="0">
                <a:solidFill>
                  <a:srgbClr val="11437F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11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соответствии с пунктом 3 статьи 157 Бюджетного кодекса Российской Федерации </a:t>
            </a:r>
            <a:r>
              <a:rPr lang="ru-RU" sz="11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 проводит анализ исполнения бюджетных полномочий </a:t>
            </a:r>
            <a:r>
              <a:rPr lang="ru-RU" sz="11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ОГ(М)ФК, </a:t>
            </a:r>
            <a:r>
              <a:rPr lang="ru-RU" sz="11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являющихся органами исполнительной власти субъектов Российской Федерации (органами местных администраций), в соответствии </a:t>
            </a:r>
            <a:r>
              <a:rPr lang="ru-RU" sz="11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1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Порядком</a:t>
            </a:r>
            <a:r>
              <a:rPr lang="ru-RU" sz="11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утвержденным</a:t>
            </a:r>
            <a:r>
              <a:rPr lang="ru-RU" sz="11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Министерства финансов Российской Федерации от </a:t>
            </a:r>
            <a:r>
              <a:rPr lang="ru-RU" sz="11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15.08.2023 </a:t>
            </a:r>
            <a:r>
              <a:rPr lang="ru-RU" sz="11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134н</a:t>
            </a:r>
            <a:r>
              <a:rPr lang="ru-RU" sz="11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01900" y="129451"/>
            <a:ext cx="3200400" cy="22189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ru-RU" sz="800" dirty="0" smtClean="0">
                <a:solidFill>
                  <a:schemeClr val="tx2"/>
                </a:solidFill>
              </a:rPr>
              <a:t>Нормативная и правовая база</a:t>
            </a:r>
            <a:endParaRPr lang="ru-RU" sz="800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5473700" y="2994025"/>
            <a:ext cx="228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solidFill>
                  <a:srgbClr val="476E9C"/>
                </a:solidFill>
                <a:latin typeface="Arial"/>
                <a:cs typeface="Arial"/>
              </a:rPr>
              <a:t>2</a:t>
            </a:r>
          </a:p>
        </p:txBody>
      </p:sp>
      <p:pic>
        <p:nvPicPr>
          <p:cNvPr id="8" name="Picture 2" descr="Картинки по запросу восклицательный знак pn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2199" y="1851025"/>
            <a:ext cx="1054100" cy="1041654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1285747" y="1978279"/>
            <a:ext cx="3121153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Целью </a:t>
            </a:r>
            <a:r>
              <a:rPr lang="ru-RU" sz="1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 </a:t>
            </a:r>
            <a:r>
              <a:rPr lang="ru-RU" sz="12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ИБП является </a:t>
            </a:r>
            <a:r>
              <a:rPr lang="ru-RU" sz="1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деятельности по исполнению бюджетных полномочий </a:t>
            </a:r>
            <a:r>
              <a:rPr lang="ru-RU" sz="12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ОГ(М)ФК.</a:t>
            </a:r>
            <a:endParaRPr lang="ru-RU" sz="12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08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21309"/>
            <a:ext cx="336802" cy="381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0594" y="78446"/>
            <a:ext cx="1670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600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по Магаданской </a:t>
            </a:r>
            <a:r>
              <a:rPr lang="ru-RU" sz="600" dirty="0" smtClean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</a:t>
            </a:r>
            <a:endParaRPr lang="ru-RU" sz="600" dirty="0">
              <a:solidFill>
                <a:srgbClr val="4F81BD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9700" y="485501"/>
            <a:ext cx="5516807" cy="43088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1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Анализу </a:t>
            </a:r>
            <a:r>
              <a:rPr lang="ru-RU" sz="1100" i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ИБП подлежит </a:t>
            </a:r>
            <a:r>
              <a:rPr lang="ru-RU" sz="11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</a:t>
            </a:r>
            <a:r>
              <a:rPr lang="ru-RU" sz="1100" i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ОГ(М)ФК бюджетных </a:t>
            </a:r>
            <a:r>
              <a:rPr lang="ru-RU" sz="11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полномочий, </a:t>
            </a:r>
            <a:r>
              <a:rPr lang="ru-RU" sz="1100" i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установленных пунктом 1 статьи 269.2 БК РФ, </a:t>
            </a:r>
            <a:r>
              <a:rPr lang="ru-RU" sz="11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ru-RU" sz="1100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01900" y="129451"/>
            <a:ext cx="3200400" cy="22189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ru-RU" sz="800" dirty="0" smtClean="0">
                <a:solidFill>
                  <a:schemeClr val="tx2"/>
                </a:solidFill>
              </a:rPr>
              <a:t>Нормативная и правовая база</a:t>
            </a:r>
            <a:endParaRPr lang="ru-RU" sz="800" dirty="0">
              <a:solidFill>
                <a:schemeClr val="tx2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97467" y="2791191"/>
            <a:ext cx="4800598" cy="228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контролю в сфере закупок, предусмотренному законодательством </a:t>
            </a:r>
            <a:r>
              <a:rPr lang="ru-RU" sz="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 </a:t>
            </a:r>
            <a:r>
              <a:rPr lang="ru-RU" sz="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контрактной системе в сфере закупок товаров, работ, услуг для обеспечения государственных и муниципальных нужд (далее - контроль в сфере закупок).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01701" y="1963086"/>
            <a:ext cx="4800599" cy="27220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контролю за соблюдением условий договоров (соглашений), заключенных в целях исполнения договоров (соглашений) о предоставлении средств из бюджета, а также условий договоров (соглашений), заключенных в целях исполнения государственных (муниципальных) </a:t>
            </a:r>
            <a:r>
              <a:rPr lang="ru-RU" sz="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контрактов;</a:t>
            </a:r>
            <a:endParaRPr lang="ru-RU" sz="600" i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7366" y="2318858"/>
            <a:ext cx="4809067" cy="38876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контролю за достоверностью отчетов о результатах предоставления и (или) использования бюджетных средств (средств, предоставленных из бюджета), в том числе отчетов о реализации государственных (муниципальных) программ, отчетов об исполнении государственных (муниципальных) заданий, отчетов о достижении значений показателей результативности предоставления средств из бюджета;</a:t>
            </a:r>
            <a:endParaRPr lang="ru-RU" sz="600" i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3500" y="1416005"/>
            <a:ext cx="4800600" cy="48139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контролю за соблюдением положений правовых актов, обусловливающих публичные нормативные обязательства и обязательства по иным выплатам физическим лицам из бюджетов бюджетной системы </a:t>
            </a:r>
            <a:r>
              <a:rPr lang="ru-RU" sz="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РФ, </a:t>
            </a:r>
            <a:r>
              <a:rPr lang="ru-RU" sz="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доходов и осуществление расходов бюджетов бюджетной системы </a:t>
            </a:r>
            <a:r>
              <a:rPr lang="ru-RU" sz="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 </a:t>
            </a:r>
            <a:r>
              <a:rPr lang="ru-RU" sz="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управлении и распоряжении государственным (муниципальным) имуществом, и (или) его использовании, а также за соблюдением условий договоров (соглашений) о предоставлении средств из соответствующего бюджета, государственных (муниципальных) контрактов</a:t>
            </a:r>
            <a:r>
              <a:rPr lang="ru-RU" sz="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93233" y="1017069"/>
            <a:ext cx="4809067" cy="32077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6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контролю за соблюдением положений правовых актов, регулирующих бюджетные правоотношения, в том числе устанавливающих требования к бухгалтерскому учету и составлению и представлению бухгалтерской (финансовой) отчетности государственных (муниципальных) учреждений</a:t>
            </a:r>
            <a:r>
              <a:rPr lang="ru-RU" sz="6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6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5473700" y="2994025"/>
            <a:ext cx="228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 smtClean="0">
                <a:solidFill>
                  <a:srgbClr val="476E9C"/>
                </a:solidFill>
                <a:latin typeface="Arial"/>
                <a:cs typeface="Arial"/>
              </a:rPr>
              <a:t>3</a:t>
            </a:r>
            <a:endParaRPr lang="ru-RU" sz="800" dirty="0">
              <a:solidFill>
                <a:srgbClr val="476E9C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863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21309"/>
            <a:ext cx="336802" cy="381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0594" y="78446"/>
            <a:ext cx="1670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600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по Магаданской </a:t>
            </a:r>
            <a:r>
              <a:rPr lang="ru-RU" sz="600" dirty="0" smtClean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</a:t>
            </a:r>
            <a:endParaRPr lang="ru-RU" sz="600" dirty="0">
              <a:solidFill>
                <a:srgbClr val="4F81BD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01900" y="133552"/>
            <a:ext cx="3200400" cy="22189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ru-RU" sz="800" dirty="0" smtClean="0">
                <a:solidFill>
                  <a:schemeClr val="tx2"/>
                </a:solidFill>
              </a:rPr>
              <a:t>Подсистема </a:t>
            </a:r>
            <a:r>
              <a:rPr lang="ru-RU" sz="800" dirty="0">
                <a:solidFill>
                  <a:schemeClr val="tx2"/>
                </a:solidFill>
              </a:rPr>
              <a:t>финансового контроля – аналитические полномочия ГИИС «Электронный бюджет»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00" y="1012825"/>
            <a:ext cx="1912277" cy="1524000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2692400" y="710049"/>
            <a:ext cx="2819400" cy="100095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Анализ ИБП </a:t>
            </a:r>
            <a:r>
              <a:rPr lang="ru-RU" sz="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 2024 года осуществляется с использованием подсистемы финансового контроля – аналитические </a:t>
            </a:r>
            <a:r>
              <a:rPr lang="ru-RU" sz="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полномочия </a:t>
            </a:r>
            <a:r>
              <a:rPr lang="ru-RU" sz="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ГИИС «Электронный бюджет» (далее – ПФК-АП).</a:t>
            </a:r>
          </a:p>
        </p:txBody>
      </p:sp>
      <p:sp>
        <p:nvSpPr>
          <p:cNvPr id="12" name="TextBox 11"/>
          <p:cNvSpPr txBox="1"/>
          <p:nvPr/>
        </p:nvSpPr>
        <p:spPr bwMode="auto">
          <a:xfrm>
            <a:off x="5473700" y="2994025"/>
            <a:ext cx="228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>
                <a:solidFill>
                  <a:srgbClr val="476E9C"/>
                </a:solidFill>
                <a:latin typeface="Arial"/>
                <a:cs typeface="Arial"/>
              </a:rPr>
              <a:t>4</a:t>
            </a:r>
            <a:endParaRPr lang="ru-RU" sz="800" dirty="0">
              <a:solidFill>
                <a:srgbClr val="476E9C"/>
              </a:solidFill>
              <a:latin typeface="Arial"/>
              <a:cs typeface="Arial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751667" y="1845105"/>
            <a:ext cx="2760133" cy="9343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Е</a:t>
            </a:r>
            <a:r>
              <a:rPr lang="ru-RU" sz="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жегодно проводится </a:t>
            </a:r>
            <a:r>
              <a:rPr lang="ru-RU" sz="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Мониторинг ОГ(М)ФК в ПФК-АП в целях определения органа внутреннего государственного </a:t>
            </a:r>
            <a:r>
              <a:rPr lang="ru-RU" sz="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(муниципального) финансового </a:t>
            </a:r>
            <a:r>
              <a:rPr lang="ru-RU" sz="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контроля для последующего планирования анализа ИБП на следующий отчетный год</a:t>
            </a:r>
          </a:p>
        </p:txBody>
      </p:sp>
    </p:spTree>
    <p:extLst>
      <p:ext uri="{BB962C8B-B14F-4D97-AF65-F5344CB8AC3E}">
        <p14:creationId xmlns:p14="http://schemas.microsoft.com/office/powerpoint/2010/main" val="108493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21309"/>
            <a:ext cx="336802" cy="381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0594" y="78446"/>
            <a:ext cx="1670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600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по Магаданской </a:t>
            </a:r>
            <a:r>
              <a:rPr lang="ru-RU" sz="600" dirty="0" smtClean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</a:t>
            </a:r>
            <a:endParaRPr lang="ru-RU" sz="600" dirty="0">
              <a:solidFill>
                <a:srgbClr val="4F81BD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01900" y="133552"/>
            <a:ext cx="3200400" cy="22189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ru-RU" sz="800" dirty="0" smtClean="0">
                <a:solidFill>
                  <a:schemeClr val="accent1">
                    <a:lumMod val="75000"/>
                  </a:schemeClr>
                </a:solidFill>
              </a:rPr>
              <a:t>Органы </a:t>
            </a:r>
            <a:r>
              <a:rPr lang="ru-RU" sz="800" dirty="0">
                <a:solidFill>
                  <a:schemeClr val="accent1">
                    <a:lumMod val="75000"/>
                  </a:schemeClr>
                </a:solidFill>
              </a:rPr>
              <a:t>государственного (</a:t>
            </a:r>
            <a:r>
              <a:rPr lang="ru-RU" sz="800" dirty="0" smtClean="0">
                <a:solidFill>
                  <a:schemeClr val="accent1">
                    <a:lumMod val="75000"/>
                  </a:schemeClr>
                </a:solidFill>
              </a:rPr>
              <a:t>муниципального)</a:t>
            </a:r>
          </a:p>
          <a:p>
            <a:pPr algn="r"/>
            <a:r>
              <a:rPr lang="ru-RU" sz="800" dirty="0" smtClean="0">
                <a:solidFill>
                  <a:schemeClr val="accent1">
                    <a:lumMod val="75000"/>
                  </a:schemeClr>
                </a:solidFill>
              </a:rPr>
              <a:t>финансового </a:t>
            </a:r>
            <a:r>
              <a:rPr lang="ru-RU" sz="800" dirty="0">
                <a:solidFill>
                  <a:schemeClr val="accent1">
                    <a:lumMod val="75000"/>
                  </a:schemeClr>
                </a:solidFill>
              </a:rPr>
              <a:t>контроля</a:t>
            </a:r>
          </a:p>
        </p:txBody>
      </p:sp>
      <p:pic>
        <p:nvPicPr>
          <p:cNvPr id="7" name="Рисунок 6"/>
          <p:cNvPicPr/>
          <p:nvPr/>
        </p:nvPicPr>
        <p:blipFill rotWithShape="1">
          <a:blip r:embed="rId3"/>
          <a:srcRect l="31330" t="24508" r="41193" b="52269"/>
          <a:stretch/>
        </p:blipFill>
        <p:spPr bwMode="auto">
          <a:xfrm>
            <a:off x="2806700" y="596466"/>
            <a:ext cx="2461472" cy="10352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654300" y="627871"/>
            <a:ext cx="685800" cy="1407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" dirty="0" smtClean="0">
                <a:solidFill>
                  <a:srgbClr val="00B050"/>
                </a:solidFill>
              </a:rPr>
              <a:t>100,00% (10)</a:t>
            </a:r>
            <a:endParaRPr lang="ru-RU" sz="600" dirty="0">
              <a:solidFill>
                <a:srgbClr val="00B05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52274" y="1241425"/>
            <a:ext cx="586526" cy="1407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" dirty="0" smtClean="0">
                <a:solidFill>
                  <a:srgbClr val="FF0000"/>
                </a:solidFill>
              </a:rPr>
              <a:t>0,00% (0)</a:t>
            </a:r>
            <a:endParaRPr lang="ru-RU" sz="600" dirty="0">
              <a:solidFill>
                <a:srgbClr val="FF0000"/>
              </a:solidFill>
            </a:endParaRPr>
          </a:p>
        </p:txBody>
      </p:sp>
      <p:pic>
        <p:nvPicPr>
          <p:cNvPr id="10" name="Рисунок 9"/>
          <p:cNvPicPr/>
          <p:nvPr/>
        </p:nvPicPr>
        <p:blipFill rotWithShape="1">
          <a:blip r:embed="rId4"/>
          <a:srcRect l="28222" t="12401" r="13246" b="26665"/>
          <a:stretch/>
        </p:blipFill>
        <p:spPr bwMode="auto">
          <a:xfrm>
            <a:off x="186266" y="437917"/>
            <a:ext cx="1312333" cy="8526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86266" y="1290591"/>
            <a:ext cx="3001434" cy="182262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75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75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финансов Магаданской области;</a:t>
            </a:r>
          </a:p>
          <a:p>
            <a:pPr lvl="0"/>
            <a:r>
              <a:rPr lang="ru-RU" sz="75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Администрация </a:t>
            </a:r>
            <a:r>
              <a:rPr lang="ru-RU" sz="75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Ольского муниципального округа МО; </a:t>
            </a:r>
          </a:p>
          <a:p>
            <a:pPr lvl="0"/>
            <a:r>
              <a:rPr lang="ru-RU" sz="75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Администрация </a:t>
            </a:r>
            <a:r>
              <a:rPr lang="ru-RU" sz="75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Омсукчанского муниципального округа; </a:t>
            </a:r>
          </a:p>
          <a:p>
            <a:pPr lvl="0"/>
            <a:r>
              <a:rPr lang="ru-RU" sz="75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Управление </a:t>
            </a:r>
            <a:r>
              <a:rPr lang="ru-RU" sz="75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 и экономики администрации Северо-Эвенского муниципального округа МО;</a:t>
            </a:r>
          </a:p>
          <a:p>
            <a:pPr lvl="0"/>
            <a:r>
              <a:rPr lang="ru-RU" sz="75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75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финансов администрации Среднеканского муниципального округа МО;</a:t>
            </a:r>
          </a:p>
          <a:p>
            <a:pPr lvl="0"/>
            <a:r>
              <a:rPr lang="ru-RU" sz="75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Управление </a:t>
            </a:r>
            <a:r>
              <a:rPr lang="ru-RU" sz="75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финансов администрации Сусуманского муниципального округа МО; </a:t>
            </a:r>
          </a:p>
          <a:p>
            <a:pPr lvl="0"/>
            <a:r>
              <a:rPr lang="ru-RU" sz="75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Управление </a:t>
            </a:r>
            <a:r>
              <a:rPr lang="ru-RU" sz="75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 администрации Тенькинского муниципального округа МО; </a:t>
            </a:r>
          </a:p>
          <a:p>
            <a:pPr lvl="0"/>
            <a:r>
              <a:rPr lang="ru-RU" sz="75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Администрация </a:t>
            </a:r>
            <a:r>
              <a:rPr lang="ru-RU" sz="75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Хасынского муниципального округа МО; </a:t>
            </a:r>
          </a:p>
          <a:p>
            <a:pPr lvl="0"/>
            <a:r>
              <a:rPr lang="ru-RU" sz="75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Управление </a:t>
            </a:r>
            <a:r>
              <a:rPr lang="ru-RU" sz="75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 администрации Ягоднинского муниципального округа МО; </a:t>
            </a:r>
          </a:p>
          <a:p>
            <a:r>
              <a:rPr lang="ru-RU" sz="75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Управление </a:t>
            </a:r>
            <a:r>
              <a:rPr lang="ru-RU" sz="75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сектора экономики и финансового контроля мэрии г. Магадана</a:t>
            </a:r>
            <a:r>
              <a:rPr lang="ru-RU" sz="75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75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/>
          <p:nvPr/>
        </p:nvPicPr>
        <p:blipFill rotWithShape="1">
          <a:blip r:embed="rId5"/>
          <a:srcRect l="72176" t="22236" r="3604" b="22604"/>
          <a:stretch/>
        </p:blipFill>
        <p:spPr bwMode="auto">
          <a:xfrm>
            <a:off x="4009077" y="1851025"/>
            <a:ext cx="931223" cy="11745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TextBox 12"/>
          <p:cNvSpPr txBox="1"/>
          <p:nvPr/>
        </p:nvSpPr>
        <p:spPr bwMode="auto">
          <a:xfrm>
            <a:off x="5410200" y="2917847"/>
            <a:ext cx="228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>
                <a:solidFill>
                  <a:srgbClr val="476E9C"/>
                </a:solidFill>
                <a:latin typeface="Arial"/>
                <a:cs typeface="Arial"/>
              </a:rPr>
              <a:t>5</a:t>
            </a:r>
            <a:endParaRPr lang="ru-RU" sz="800" dirty="0">
              <a:solidFill>
                <a:srgbClr val="476E9C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4912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21309"/>
            <a:ext cx="336802" cy="381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0594" y="78446"/>
            <a:ext cx="1670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600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по Магаданской области</a:t>
            </a:r>
          </a:p>
          <a:p>
            <a:pPr lvl="0"/>
            <a:endParaRPr lang="ru-RU" sz="600" dirty="0">
              <a:solidFill>
                <a:srgbClr val="4F81BD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01900" y="129451"/>
            <a:ext cx="3200400" cy="22189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ru-RU" sz="800" dirty="0" smtClean="0">
                <a:solidFill>
                  <a:schemeClr val="tx2"/>
                </a:solidFill>
              </a:rPr>
              <a:t>График проверок ОГ(М)ФК Анализа ИБП</a:t>
            </a:r>
            <a:endParaRPr lang="ru-RU" sz="800" dirty="0">
              <a:solidFill>
                <a:schemeClr val="tx2"/>
              </a:solidFill>
            </a:endParaRPr>
          </a:p>
        </p:txBody>
      </p:sp>
      <p:sp>
        <p:nvSpPr>
          <p:cNvPr id="6" name="TextBox 8"/>
          <p:cNvSpPr txBox="1"/>
          <p:nvPr/>
        </p:nvSpPr>
        <p:spPr bwMode="auto">
          <a:xfrm>
            <a:off x="5397500" y="2917825"/>
            <a:ext cx="228594" cy="215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>
                <a:solidFill>
                  <a:srgbClr val="476E9C"/>
                </a:solidFill>
                <a:latin typeface="Arial"/>
                <a:cs typeface="Arial"/>
              </a:rPr>
              <a:t>6</a:t>
            </a:r>
            <a:endParaRPr lang="ru-RU" sz="800" dirty="0">
              <a:solidFill>
                <a:srgbClr val="476E9C"/>
              </a:solidFill>
              <a:latin typeface="Arial"/>
              <a:cs typeface="Arial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9215267"/>
              </p:ext>
            </p:extLst>
          </p:nvPr>
        </p:nvGraphicFramePr>
        <p:xfrm>
          <a:off x="196850" y="561679"/>
          <a:ext cx="5372100" cy="22799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8099"/>
                <a:gridCol w="1271601"/>
                <a:gridCol w="1352550"/>
                <a:gridCol w="1238250"/>
                <a:gridCol w="1371600"/>
              </a:tblGrid>
              <a:tr h="2119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  <a:r>
                        <a:rPr lang="ru-RU" sz="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органа контроля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Планируемый период проведения Анализа</a:t>
                      </a:r>
                      <a:r>
                        <a:rPr lang="ru-RU" sz="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2024 году 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Планируемый период проведения Анализа в 2025 году 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Планируемый период проведения Анализа</a:t>
                      </a:r>
                      <a:r>
                        <a:rPr lang="ru-RU" sz="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 2026 году 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 anchor="ctr"/>
                </a:tc>
              </a:tr>
              <a:tr h="883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 anchor="ctr"/>
                </a:tc>
              </a:tr>
              <a:tr h="2774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Министерство финансов Магаданской области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13360" algn="l"/>
                        </a:tabLst>
                      </a:pPr>
                      <a:r>
                        <a:rPr lang="ru-RU" sz="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04.2024 по 05.2024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13360" algn="l"/>
                        </a:tabLst>
                      </a:pPr>
                      <a:r>
                        <a:rPr lang="ru-RU" sz="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05.2026 по 06.2026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 anchor="ctr"/>
                </a:tc>
              </a:tr>
              <a:tr h="5298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Комитет по финансам мэрии г. Магадана (Управление муниципального сектора экономики и финансового контроля мэрии г. Магадана)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05.2025 по 06.2025</a:t>
                      </a:r>
                      <a:endParaRPr lang="ru-RU" sz="6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05.2026 по 06.2026</a:t>
                      </a:r>
                      <a:endParaRPr lang="ru-RU" sz="6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 anchor="ctr"/>
                </a:tc>
              </a:tr>
              <a:tr h="2824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Администрация Ольского муниципального округа МО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10.2024 по 11.2024</a:t>
                      </a:r>
                      <a:endParaRPr lang="ru-RU" sz="6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10.2026 по 11.2026</a:t>
                      </a:r>
                      <a:endParaRPr lang="ru-RU" sz="6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 anchor="ctr"/>
                </a:tc>
              </a:tr>
              <a:tr h="3389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6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Управление финансов администрации Ягоднинского муниципального округа МО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11.2024 по 12.2024</a:t>
                      </a:r>
                      <a:endParaRPr lang="ru-RU" sz="6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10.2026 по 11.2026</a:t>
                      </a:r>
                      <a:endParaRPr lang="ru-RU" sz="6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 anchor="ctr"/>
                </a:tc>
              </a:tr>
              <a:tr h="3389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Управление по финансов администрации Сусуманского муниципального округа МО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 anchor="ctr"/>
                </a:tc>
                <a:tc>
                  <a:txBody>
                    <a:bodyPr/>
                    <a:lstStyle/>
                    <a:p>
                      <a:pPr marR="311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 anchor="ctr"/>
                </a:tc>
                <a:tc>
                  <a:txBody>
                    <a:bodyPr/>
                    <a:lstStyle/>
                    <a:p>
                      <a:pPr marL="0" marR="31115" lvl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10.2025 по 11.2025</a:t>
                      </a:r>
                      <a:endParaRPr lang="ru-RU" sz="6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311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08.2026 по 09.2026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 anchor="ctr"/>
                </a:tc>
              </a:tr>
              <a:tr h="2119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Администрация Омсукчанского муниципального округа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 anchor="ctr"/>
                </a:tc>
                <a:tc>
                  <a:txBody>
                    <a:bodyPr/>
                    <a:lstStyle/>
                    <a:p>
                      <a:pPr marR="311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 anchor="ctr"/>
                </a:tc>
                <a:tc>
                  <a:txBody>
                    <a:bodyPr/>
                    <a:lstStyle/>
                    <a:p>
                      <a:pPr marR="311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08.2026 по 09.2026</a:t>
                      </a:r>
                      <a:endParaRPr lang="ru-RU" sz="6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00" marR="760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385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6354223"/>
              </p:ext>
            </p:extLst>
          </p:nvPr>
        </p:nvGraphicFramePr>
        <p:xfrm>
          <a:off x="368299" y="537246"/>
          <a:ext cx="5000854" cy="23805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085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88860"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solidFill>
                            <a:srgbClr val="11437F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Общее</a:t>
                      </a:r>
                      <a:r>
                        <a:rPr lang="ru-RU" sz="800" baseline="0" dirty="0" smtClean="0">
                          <a:solidFill>
                            <a:srgbClr val="11437F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количество</a:t>
                      </a:r>
                      <a:r>
                        <a:rPr lang="ru-RU" sz="800" dirty="0" smtClean="0">
                          <a:solidFill>
                            <a:srgbClr val="11437F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недостатков</a:t>
                      </a:r>
                      <a:r>
                        <a:rPr lang="ru-RU" sz="800" baseline="0" dirty="0" smtClean="0">
                          <a:solidFill>
                            <a:srgbClr val="11437F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, выявленных по результатам анализа ИБП ОГ(М)ФК</a:t>
                      </a:r>
                      <a:endParaRPr lang="ru-RU" sz="800" dirty="0">
                        <a:solidFill>
                          <a:srgbClr val="11437F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91719">
                <a:tc>
                  <a:txBody>
                    <a:bodyPr/>
                    <a:lstStyle/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8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21309"/>
            <a:ext cx="336802" cy="381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44500" y="70872"/>
            <a:ext cx="2057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600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по Магаданской </a:t>
            </a:r>
            <a:r>
              <a:rPr lang="ru-RU" sz="600" dirty="0" smtClean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</a:t>
            </a:r>
            <a:endParaRPr lang="ru-RU" sz="600" dirty="0">
              <a:solidFill>
                <a:srgbClr val="4F81BD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827797843"/>
              </p:ext>
            </p:extLst>
          </p:nvPr>
        </p:nvGraphicFramePr>
        <p:xfrm>
          <a:off x="444500" y="911470"/>
          <a:ext cx="5013285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501900" y="129451"/>
            <a:ext cx="3200400" cy="22189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ru-RU" sz="800" dirty="0">
                <a:solidFill>
                  <a:srgbClr val="11437F"/>
                </a:solidFill>
                <a:cs typeface="Times New Roman" panose="02020603050405020304" pitchFamily="18" charset="0"/>
              </a:rPr>
              <a:t>Анализ типовых недостатков, выявленных по </a:t>
            </a:r>
            <a:endParaRPr lang="ru-RU" sz="800" dirty="0" smtClean="0">
              <a:solidFill>
                <a:srgbClr val="11437F"/>
              </a:solidFill>
              <a:cs typeface="Times New Roman" panose="02020603050405020304" pitchFamily="18" charset="0"/>
            </a:endParaRPr>
          </a:p>
          <a:p>
            <a:pPr algn="r"/>
            <a:r>
              <a:rPr lang="ru-RU" sz="800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результатам </a:t>
            </a:r>
            <a:r>
              <a:rPr lang="ru-RU" sz="800" dirty="0">
                <a:solidFill>
                  <a:srgbClr val="11437F"/>
                </a:solidFill>
                <a:cs typeface="Times New Roman" panose="02020603050405020304" pitchFamily="18" charset="0"/>
              </a:rPr>
              <a:t>анализа ИБП ОГ(М)ФК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5473700" y="2994025"/>
            <a:ext cx="228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>
                <a:solidFill>
                  <a:srgbClr val="476E9C"/>
                </a:solidFill>
                <a:latin typeface="Arial"/>
                <a:cs typeface="Arial"/>
              </a:rPr>
              <a:t>7</a:t>
            </a:r>
            <a:endParaRPr lang="ru-RU" sz="800" dirty="0">
              <a:solidFill>
                <a:srgbClr val="476E9C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773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21309"/>
            <a:ext cx="336802" cy="381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0594" y="78446"/>
            <a:ext cx="1670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600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по Магаданской </a:t>
            </a:r>
            <a:r>
              <a:rPr lang="ru-RU" sz="600" dirty="0" smtClean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</a:t>
            </a:r>
            <a:endParaRPr lang="ru-RU" sz="600" dirty="0">
              <a:solidFill>
                <a:srgbClr val="4F81BD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01900" y="129451"/>
            <a:ext cx="3200400" cy="22189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ru-RU" sz="800" dirty="0">
                <a:solidFill>
                  <a:srgbClr val="11437F"/>
                </a:solidFill>
                <a:cs typeface="Times New Roman" panose="02020603050405020304" pitchFamily="18" charset="0"/>
              </a:rPr>
              <a:t>Анализ типовых недостатков, выявленных по </a:t>
            </a:r>
            <a:r>
              <a:rPr lang="ru-RU" sz="800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результатам </a:t>
            </a:r>
            <a:r>
              <a:rPr lang="ru-RU" sz="800" dirty="0">
                <a:solidFill>
                  <a:srgbClr val="11437F"/>
                </a:solidFill>
                <a:cs typeface="Times New Roman" panose="02020603050405020304" pitchFamily="18" charset="0"/>
              </a:rPr>
              <a:t>анализа ИБП </a:t>
            </a:r>
            <a:r>
              <a:rPr lang="ru-RU" sz="800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ОГ(М)ФК за 2024 год и за 2025 год</a:t>
            </a:r>
            <a:endParaRPr lang="ru-RU" sz="800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75347" y="970031"/>
            <a:ext cx="2163053" cy="164299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i="1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Повторяющиеся недостатки, выявленные </a:t>
            </a:r>
            <a:r>
              <a:rPr lang="ru-RU" sz="1200" i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по результатам анализа ИБП ОГ(М)ФК </a:t>
            </a:r>
            <a:endParaRPr lang="ru-RU" sz="1200" i="1" dirty="0" smtClean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sz="1200" i="1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за </a:t>
            </a:r>
            <a:r>
              <a:rPr lang="ru-RU" sz="1200" i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2024 </a:t>
            </a:r>
            <a:r>
              <a:rPr lang="ru-RU" sz="1200" i="1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г. </a:t>
            </a:r>
            <a:r>
              <a:rPr lang="ru-RU" sz="1200" i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и за 2025 </a:t>
            </a:r>
            <a:r>
              <a:rPr lang="ru-RU" sz="1200" i="1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г.</a:t>
            </a:r>
            <a:r>
              <a:rPr lang="ru-RU" sz="1200" i="1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lang="ru-RU" sz="12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87700" y="1303052"/>
            <a:ext cx="2247900" cy="51616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i="1" dirty="0">
                <a:solidFill>
                  <a:srgbClr val="C00000"/>
                </a:solidFill>
              </a:rPr>
              <a:t>Недостатки в части регламентации (сопровождения) контрольной деятельности - </a:t>
            </a:r>
            <a:r>
              <a:rPr lang="ru-RU" sz="800" i="1" dirty="0" smtClean="0">
                <a:solidFill>
                  <a:srgbClr val="C00000"/>
                </a:solidFill>
              </a:rPr>
              <a:t>18</a:t>
            </a:r>
            <a:endParaRPr lang="ru-RU" sz="800" i="1" dirty="0">
              <a:solidFill>
                <a:srgbClr val="C0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187700" y="531484"/>
            <a:ext cx="2209800" cy="62368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i="1" dirty="0">
                <a:solidFill>
                  <a:srgbClr val="C00000"/>
                </a:solidFill>
              </a:rPr>
              <a:t>Недостатки в части соблюдения ФС ВГ(М)ФК «Проведение проверок, ревизий и обследований и оформление их результатов» - </a:t>
            </a:r>
            <a:r>
              <a:rPr lang="ru-RU" sz="800" i="1" dirty="0" smtClean="0">
                <a:solidFill>
                  <a:srgbClr val="C00000"/>
                </a:solidFill>
              </a:rPr>
              <a:t>29</a:t>
            </a:r>
            <a:endParaRPr lang="ru-RU" sz="800" i="1" dirty="0">
              <a:solidFill>
                <a:srgbClr val="C000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168650" y="1949760"/>
            <a:ext cx="2286000" cy="43960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i="1" dirty="0">
                <a:solidFill>
                  <a:srgbClr val="C00000"/>
                </a:solidFill>
              </a:rPr>
              <a:t>Недостатки в части соблюдения форм документов, оформленных ОГ(М)ФК - </a:t>
            </a:r>
            <a:r>
              <a:rPr lang="ru-RU" sz="800" i="1" dirty="0" smtClean="0">
                <a:solidFill>
                  <a:srgbClr val="C00000"/>
                </a:solidFill>
              </a:rPr>
              <a:t>6</a:t>
            </a:r>
            <a:endParaRPr lang="ru-RU" sz="800" i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5473700" y="2994025"/>
            <a:ext cx="228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solidFill>
                  <a:srgbClr val="476E9C"/>
                </a:solidFill>
                <a:latin typeface="Arial"/>
                <a:cs typeface="Arial"/>
              </a:rPr>
              <a:t>8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187700" y="2519902"/>
            <a:ext cx="2286000" cy="4741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i="1" dirty="0">
                <a:solidFill>
                  <a:srgbClr val="C00000"/>
                </a:solidFill>
              </a:rPr>
              <a:t>Недостатки в части соблюдения положений ФС ВГ(М)ФК «Планирование проверок, ревизий и обследований» - </a:t>
            </a:r>
            <a:r>
              <a:rPr lang="ru-RU" sz="800" i="1" dirty="0" smtClean="0">
                <a:solidFill>
                  <a:srgbClr val="C00000"/>
                </a:solidFill>
              </a:rPr>
              <a:t>2</a:t>
            </a:r>
            <a:endParaRPr lang="ru-RU" sz="800" i="1" dirty="0">
              <a:solidFill>
                <a:srgbClr val="C00000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2806700" y="784225"/>
            <a:ext cx="0" cy="1905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2806700" y="784225"/>
            <a:ext cx="361950" cy="52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V="1">
            <a:off x="2806699" y="1513170"/>
            <a:ext cx="361950" cy="52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V="1">
            <a:off x="2796117" y="2183473"/>
            <a:ext cx="361950" cy="52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2806699" y="2686579"/>
            <a:ext cx="361950" cy="52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2441575" y="1843029"/>
            <a:ext cx="361950" cy="52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468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31"/>
          <p:cNvPicPr/>
          <p:nvPr/>
        </p:nvPicPr>
        <p:blipFill rotWithShape="1">
          <a:blip r:embed="rId3"/>
          <a:srcRect l="35436" t="36203" r="36825" b="30730"/>
          <a:stretch/>
        </p:blipFill>
        <p:spPr bwMode="auto">
          <a:xfrm>
            <a:off x="2025510" y="1439906"/>
            <a:ext cx="1509433" cy="8566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21309"/>
            <a:ext cx="336802" cy="381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01900" y="129451"/>
            <a:ext cx="3200400" cy="22189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ru-RU" sz="800" dirty="0" smtClean="0">
                <a:solidFill>
                  <a:schemeClr val="tx2"/>
                </a:solidFill>
              </a:rPr>
              <a:t>Основные рекомендации по результатам Анализа ИБП</a:t>
            </a:r>
            <a:endParaRPr lang="ru-RU" sz="800" dirty="0">
              <a:solidFill>
                <a:schemeClr val="tx2"/>
              </a:solidFill>
            </a:endParaRP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1598034" y="592800"/>
            <a:ext cx="1284865" cy="694373"/>
          </a:xfrm>
          <a:prstGeom prst="flowChartAlternateProcess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В 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должностных регламентах (инструкциях) сотрудников ОГ(М)ФК включить положения закрепляющие полномочия в соответствии с </a:t>
            </a:r>
            <a:r>
              <a:rPr lang="ru-RU" sz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1 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2 ст. 269.2 БК РФ</a:t>
            </a:r>
            <a:endParaRPr lang="ru-RU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780226" y="492179"/>
            <a:ext cx="1280085" cy="63561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Утверждать 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контрольных мероприятий и изменения в него в соответствии с требованиями Стандарта № 208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20622" y="453539"/>
            <a:ext cx="1231000" cy="647138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Внести 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Положение об ОГ(М)ФК в части закрепления полномочий, предусмотренных </a:t>
            </a:r>
            <a:r>
              <a:rPr lang="ru-RU" sz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1 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2 ст. 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269.2 </a:t>
            </a:r>
            <a:r>
              <a:rPr lang="ru-RU" sz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БК РФ</a:t>
            </a:r>
            <a:endParaRPr lang="ru-RU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931516" y="721206"/>
            <a:ext cx="1389783" cy="712257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Решения 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назначении контрольных мероприятий оформлять и направлять объекту проверки в соответствии с требованиями Стандарта № 1235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475475" y="1326005"/>
            <a:ext cx="1226825" cy="801342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В 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Запросах объектам контроля указывать срок предоставления документов и (или) информацию и материалы в соответствии с </a:t>
            </a:r>
            <a:endParaRPr lang="ru-RU" sz="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Стандарта №1235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0594" y="78446"/>
            <a:ext cx="1670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600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по Магаданской </a:t>
            </a:r>
            <a:r>
              <a:rPr lang="ru-RU" sz="600" dirty="0" smtClean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</a:t>
            </a:r>
            <a:endParaRPr lang="ru-RU" sz="600" dirty="0">
              <a:solidFill>
                <a:srgbClr val="4F81BD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 bwMode="auto">
          <a:xfrm>
            <a:off x="5473700" y="2994025"/>
            <a:ext cx="228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 smtClean="0">
                <a:solidFill>
                  <a:srgbClr val="476E9C"/>
                </a:solidFill>
                <a:latin typeface="Arial"/>
                <a:cs typeface="Arial"/>
              </a:rPr>
              <a:t>9</a:t>
            </a:r>
            <a:endParaRPr lang="ru-RU" sz="800" dirty="0">
              <a:solidFill>
                <a:srgbClr val="476E9C"/>
              </a:solidFill>
              <a:latin typeface="Arial"/>
              <a:cs typeface="Arial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344811" y="2044551"/>
            <a:ext cx="1243471" cy="824103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Акты 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проверок оформлять в соответствии с требованиями Стандарта № 1235 и с формой акта согласно Приложению № 1 к приказу Минфина России № 340н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142120" y="2301814"/>
            <a:ext cx="1333355" cy="836488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Документы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оформляемые при назначении и проведении контрольного мероприятия, и их копии, подлежащие направлению объекту контроля, копии актов вручать объекту контроля в соответствии с требованиями </a:t>
            </a:r>
            <a:r>
              <a:rPr lang="ru-RU" sz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Стандарта № 1235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983316" y="2353073"/>
            <a:ext cx="1248688" cy="665967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Представления 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оформлять в соответствии с формой Представления согласно Приложению № 3 к приказу Минфина России № 340н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836061" y="2483063"/>
            <a:ext cx="1248688" cy="68673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Отчет 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результатах контрольной деятельности и пояснительную записку к нему составлять в соответствии с требованиями Стандарта № 1478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56170" y="1785611"/>
            <a:ext cx="1369998" cy="774359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Размещать 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информационно-телекоммуникационной сети «Интернет» документы и информацию, предусмотренные к размещению в соответствии с </a:t>
            </a:r>
            <a:r>
              <a:rPr lang="ru-RU" sz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ч. 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ст. 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  <a:r>
              <a:rPr lang="ru-RU" sz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8-ФЗ</a:t>
            </a:r>
            <a:endParaRPr lang="ru-RU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123904" y="1061566"/>
            <a:ext cx="1371600" cy="81347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 Размещать 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ЕИС информацию о Плане проведения плановых проверок в сфере закупок в реестре жалоб и проверок в соответствии со сроками указанными в </a:t>
            </a:r>
            <a:r>
              <a:rPr lang="ru-RU" sz="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пп</a:t>
            </a:r>
            <a:r>
              <a:rPr lang="ru-RU" sz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60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 </a:t>
            </a:r>
            <a:r>
              <a:rPr lang="ru-RU" sz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ПП 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РФ </a:t>
            </a:r>
            <a:r>
              <a:rPr lang="ru-RU" sz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80920" y="1385155"/>
            <a:ext cx="2144809" cy="109501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ru-RU" sz="6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рекомендации по результатам Анализа ИБП</a:t>
            </a:r>
          </a:p>
        </p:txBody>
      </p:sp>
    </p:spTree>
    <p:extLst>
      <p:ext uri="{BB962C8B-B14F-4D97-AF65-F5344CB8AC3E}">
        <p14:creationId xmlns:p14="http://schemas.microsoft.com/office/powerpoint/2010/main" val="276077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2100" y="1277932"/>
            <a:ext cx="3785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Спасибо за внимание!</a:t>
            </a:r>
            <a:endParaRPr lang="ru-RU" sz="200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21309"/>
            <a:ext cx="336802" cy="381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44500" y="70872"/>
            <a:ext cx="2057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600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по Магаданской </a:t>
            </a:r>
            <a:r>
              <a:rPr lang="ru-RU" sz="600" dirty="0" smtClean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</a:t>
            </a:r>
            <a:endParaRPr lang="ru-RU" sz="600" dirty="0">
              <a:solidFill>
                <a:srgbClr val="4F81BD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7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2319</TotalTime>
  <Words>1197</Words>
  <Application>Microsoft Office PowerPoint</Application>
  <PresentationFormat>Произвольный</PresentationFormat>
  <Paragraphs>129</Paragraphs>
  <Slides>10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Лемешенко Оксана Викторовна</cp:lastModifiedBy>
  <cp:revision>218</cp:revision>
  <cp:lastPrinted>2026-05-18T00:58:28Z</cp:lastPrinted>
  <dcterms:created xsi:type="dcterms:W3CDTF">2019-07-31T16:47:50Z</dcterms:created>
  <dcterms:modified xsi:type="dcterms:W3CDTF">2026-05-19T05:40:23Z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