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45" r:id="rId2"/>
    <p:sldId id="578" r:id="rId3"/>
    <p:sldId id="637" r:id="rId4"/>
    <p:sldId id="638" r:id="rId5"/>
    <p:sldId id="640" r:id="rId6"/>
    <p:sldId id="641" r:id="rId7"/>
    <p:sldId id="642" r:id="rId8"/>
    <p:sldId id="625" r:id="rId9"/>
    <p:sldId id="643" r:id="rId10"/>
    <p:sldId id="647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645"/>
            <p14:sldId id="578"/>
            <p14:sldId id="637"/>
            <p14:sldId id="638"/>
            <p14:sldId id="640"/>
            <p14:sldId id="641"/>
            <p14:sldId id="642"/>
            <p14:sldId id="625"/>
            <p14:sldId id="643"/>
            <p14:sldId id="647"/>
          </p14:sldIdLst>
        </p14:section>
        <p14:section name="Раздел без заголовка" id="{4FB49B65-3596-45DF-9005-72740699900D}">
          <p14:sldIdLst/>
        </p14:section>
        <p14:section name="Раздел без заголовка" id="{FB385595-8FC8-468C-AB96-CD640DBE4B6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69A3"/>
    <a:srgbClr val="265F92"/>
    <a:srgbClr val="FFFFFF"/>
    <a:srgbClr val="EAEFF7"/>
    <a:srgbClr val="D2DEEF"/>
    <a:srgbClr val="BDD7EE"/>
    <a:srgbClr val="9ABCE2"/>
    <a:srgbClr val="66A2D8"/>
    <a:srgbClr val="F8CBAD"/>
    <a:srgbClr val="999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86076" autoAdjust="0"/>
  </p:normalViewPr>
  <p:slideViewPr>
    <p:cSldViewPr snapToGrid="0" showGuides="1">
      <p:cViewPr varScale="1">
        <p:scale>
          <a:sx n="116" d="100"/>
          <a:sy n="116" d="100"/>
        </p:scale>
        <p:origin x="216" y="108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02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19.05.2026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355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02" y="9429355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19.05.2026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1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32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1757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089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264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1490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233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796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9290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/>
              <a:t>5/19/2026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141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/>
              <a:t>5/19/2026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81" r:id="rId13"/>
    <p:sldLayoutId id="214748368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0" name="TextBox 9"/>
          <p:cNvSpPr txBox="1"/>
          <p:nvPr/>
        </p:nvSpPr>
        <p:spPr>
          <a:xfrm>
            <a:off x="298239" y="2329699"/>
            <a:ext cx="92566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 на новую модель  бухгалтерского учета в системе казначейских платежей (новый </a:t>
            </a:r>
            <a:r>
              <a:rPr lang="ru-RU" sz="3200" b="1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счетов): </a:t>
            </a:r>
            <a:r>
              <a:rPr lang="ru-RU" sz="3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новации, проблемы, перспективы</a:t>
            </a:r>
            <a:endParaRPr lang="ru-RU" sz="3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3" y="6402658"/>
            <a:ext cx="4848492" cy="319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9" dirty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ru-RU" sz="1479" dirty="0">
                <a:solidFill>
                  <a:schemeClr val="bg1">
                    <a:lumMod val="65000"/>
                  </a:schemeClr>
                </a:solidFill>
              </a:rPr>
              <a:t>://</a:t>
            </a:r>
            <a:r>
              <a:rPr lang="en-US" sz="1479" dirty="0">
                <a:solidFill>
                  <a:schemeClr val="bg1">
                    <a:lumMod val="65000"/>
                  </a:schemeClr>
                </a:solidFill>
              </a:rPr>
              <a:t>magadan</a:t>
            </a:r>
            <a:r>
              <a:rPr lang="ru-RU" sz="1479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1479" dirty="0">
                <a:solidFill>
                  <a:schemeClr val="bg1">
                    <a:lumMod val="65000"/>
                  </a:schemeClr>
                </a:solidFill>
              </a:rPr>
              <a:t>roskazna.gov</a:t>
            </a:r>
            <a:r>
              <a:rPr lang="ru-RU" sz="1479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1479" dirty="0">
                <a:solidFill>
                  <a:schemeClr val="bg1">
                    <a:lumMod val="65000"/>
                  </a:schemeClr>
                </a:solidFill>
              </a:rPr>
              <a:t>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45281" y="6402659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г. Магадан 2026 </a:t>
            </a:r>
            <a:r>
              <a:rPr lang="ru-RU" sz="1479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91" y="4968150"/>
            <a:ext cx="6953693" cy="58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b="1" dirty="0" smtClean="0">
                <a:solidFill>
                  <a:srgbClr val="11437F"/>
                </a:solidFill>
              </a:rPr>
              <a:t>Кухарук Оксана Клавдиевна</a:t>
            </a:r>
            <a:endParaRPr lang="ru-RU" sz="1902" dirty="0">
              <a:solidFill>
                <a:srgbClr val="11437F"/>
              </a:solidFill>
            </a:endParaRPr>
          </a:p>
          <a:p>
            <a:r>
              <a:rPr lang="ru-RU" sz="1300" dirty="0" smtClean="0">
                <a:solidFill>
                  <a:srgbClr val="11437F"/>
                </a:solidFill>
              </a:rPr>
              <a:t>Заместитель начальника отдела бюджетного учета и отчетности по операциям бюджетов</a:t>
            </a:r>
            <a:endParaRPr lang="ru-RU" sz="13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985" y="5666866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204125" y="90653"/>
            <a:ext cx="750437" cy="7606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7135" y="240005"/>
            <a:ext cx="6237605" cy="352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91" dirty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Магаданской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60918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Нормативно-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правовая база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92511" y="191395"/>
            <a:ext cx="69549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 казначейства по Магаданской области</a:t>
            </a:r>
            <a:endParaRPr lang="ru-RU" sz="12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511" y="1642532"/>
            <a:ext cx="10739089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ТОФК на новую модель бухгалтерского учета в системе казначейских платежей (новый план счетов) осуществляется с учетом особенностей, установленных письмами Федерального казначейства:</a:t>
            </a:r>
          </a:p>
          <a:p>
            <a:pPr algn="ctr"/>
            <a:endParaRPr lang="ru-RU" sz="1400" b="1" dirty="0"/>
          </a:p>
          <a:p>
            <a:pPr algn="ctr"/>
            <a:endParaRPr lang="ru-RU" sz="1400" dirty="0" smtClean="0"/>
          </a:p>
          <a:p>
            <a:pPr marL="4000500" lvl="8" indent="-342900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30.08.2024г. №07-04-05/02-24873;</a:t>
            </a:r>
          </a:p>
          <a:p>
            <a:pPr marL="342900" indent="-342900"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2.     От 03.12.2024г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07-04-05/02-35552;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3.     От 30.07.2025г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07-04-05/02-24439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407545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Казначейские счета на новой модели бухгалтерского учета</a:t>
            </a:r>
          </a:p>
          <a:p>
            <a:endParaRPr lang="ru-RU" sz="18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/>
              <a:t>8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13786" y="1098645"/>
            <a:ext cx="10687622" cy="64342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endParaRPr lang="ru-RU" sz="1400" b="1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18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03100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12.06.2025г  миграция из АСФК в ПУД Электронного бюджета операций, осуществляемых в рамках казначейского обслуживания поступлений в бюджеты бюджетной системы Российской </a:t>
            </a:r>
            <a:r>
              <a:rPr lang="ru-RU" sz="1400" b="1" dirty="0" err="1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</a:t>
            </a:r>
            <a:r>
              <a:rPr lang="ru-RU" dirty="0" err="1" smtClean="0"/>
              <a:t>иперацийизАСФК</a:t>
            </a:r>
            <a:r>
              <a:rPr lang="ru-RU" dirty="0" smtClean="0"/>
              <a:t> </a:t>
            </a:r>
            <a:r>
              <a:rPr lang="ru-RU" dirty="0" smtClean="0"/>
              <a:t>в ПУД Электронного бюджета з АСФК в ПУД Электронного бюджета 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94131" y="4557062"/>
            <a:ext cx="10688564" cy="63380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03236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     17.04.2026  открыт счет для осуществления и отражения операций со средствами получателей из бюджета 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80234" y="1475199"/>
            <a:ext cx="0" cy="5574574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1032;p67"/>
          <p:cNvSpPr/>
          <p:nvPr/>
        </p:nvSpPr>
        <p:spPr>
          <a:xfrm>
            <a:off x="460880" y="1121366"/>
            <a:ext cx="388830" cy="620703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>
                <a:solidFill>
                  <a:prstClr val="black"/>
                </a:solidFill>
              </a:rPr>
              <a:t>1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7" name="Google Shape;1032;p67"/>
          <p:cNvSpPr/>
          <p:nvPr/>
        </p:nvSpPr>
        <p:spPr>
          <a:xfrm>
            <a:off x="460880" y="3356214"/>
            <a:ext cx="388830" cy="664337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 smtClean="0">
                <a:solidFill>
                  <a:prstClr val="black"/>
                </a:solidFill>
              </a:rPr>
              <a:t>3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8" name="Google Shape;1032;p67"/>
          <p:cNvSpPr/>
          <p:nvPr/>
        </p:nvSpPr>
        <p:spPr>
          <a:xfrm>
            <a:off x="428375" y="4579996"/>
            <a:ext cx="388830" cy="610867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 smtClean="0">
                <a:solidFill>
                  <a:prstClr val="black"/>
                </a:solidFill>
              </a:rPr>
              <a:t>4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9" name="Google Shape;1032;p67"/>
          <p:cNvSpPr/>
          <p:nvPr/>
        </p:nvSpPr>
        <p:spPr>
          <a:xfrm>
            <a:off x="460880" y="5702530"/>
            <a:ext cx="379184" cy="689955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5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1" name="Google Shape;1032;p67"/>
          <p:cNvSpPr/>
          <p:nvPr/>
        </p:nvSpPr>
        <p:spPr>
          <a:xfrm>
            <a:off x="460880" y="2180257"/>
            <a:ext cx="388830" cy="616512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 smtClean="0">
                <a:solidFill>
                  <a:prstClr val="black"/>
                </a:solidFill>
              </a:rPr>
              <a:t>2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89598" y="2180257"/>
            <a:ext cx="10693097" cy="63329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03224, 03234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  14-15.02.2026г миграция из АСФК в ЭБП Финансы операций со средствами бюджетных/автономных учреждений областного бюджета и муниципальных образований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94131" y="3356215"/>
            <a:ext cx="10693097" cy="66433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40116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       04.04.2026 миграция из АСФК в ЭБП Финансы банковских счетов по обеспечению наличными денежными средствами бюджетных/автономных учреждений областного бюджета и муниципальных образований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92511" y="191395"/>
            <a:ext cx="47271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 казначейства по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Магаданской области</a:t>
            </a:r>
          </a:p>
        </p:txBody>
      </p:sp>
      <p:sp>
        <p:nvSpPr>
          <p:cNvPr id="3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98664" y="5713428"/>
            <a:ext cx="10693097" cy="67905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03225, 03235     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18.04.2026  переведены операции по казначейскому сопровождению</a:t>
            </a:r>
            <a:endParaRPr lang="ru-RU" sz="1400" b="1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2574"/>
            <a:ext cx="563910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7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Казначейские счета  на старой модели бухгалтерского учета</a:t>
            </a:r>
          </a:p>
          <a:p>
            <a:endParaRPr lang="ru-RU" sz="18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/>
              <a:t>8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13786" y="1098645"/>
            <a:ext cx="10687622" cy="64342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endParaRPr lang="ru-RU" sz="1400" b="1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ts val="18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03211, 03221, 03231  счета для обслуживания казенных учреждений федерального, областного и муниципальных бюджетов    </a:t>
            </a:r>
            <a:r>
              <a:rPr lang="ru-RU" dirty="0" smtClean="0"/>
              <a:t>АСФК в ПУД Электронного бюджета з АСФК в ПУД Электронного бюджета 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94131" y="4557062"/>
            <a:ext cx="10688564" cy="63380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40116х  обеспечение наличными денежными средствами казенных учреждений  всех уровней бюджетов 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80234" y="1475199"/>
            <a:ext cx="0" cy="5574574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1032;p67"/>
          <p:cNvSpPr/>
          <p:nvPr/>
        </p:nvSpPr>
        <p:spPr>
          <a:xfrm>
            <a:off x="460880" y="1121366"/>
            <a:ext cx="388830" cy="620703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>
                <a:solidFill>
                  <a:prstClr val="black"/>
                </a:solidFill>
              </a:rPr>
              <a:t>1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7" name="Google Shape;1032;p67"/>
          <p:cNvSpPr/>
          <p:nvPr/>
        </p:nvSpPr>
        <p:spPr>
          <a:xfrm>
            <a:off x="460880" y="3356214"/>
            <a:ext cx="388830" cy="664337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 smtClean="0">
                <a:solidFill>
                  <a:prstClr val="black"/>
                </a:solidFill>
              </a:rPr>
              <a:t>3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8" name="Google Shape;1032;p67"/>
          <p:cNvSpPr/>
          <p:nvPr/>
        </p:nvSpPr>
        <p:spPr>
          <a:xfrm>
            <a:off x="428375" y="4579996"/>
            <a:ext cx="388830" cy="610867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 smtClean="0">
                <a:solidFill>
                  <a:prstClr val="black"/>
                </a:solidFill>
              </a:rPr>
              <a:t>4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9" name="Google Shape;1032;p67"/>
          <p:cNvSpPr/>
          <p:nvPr/>
        </p:nvSpPr>
        <p:spPr>
          <a:xfrm>
            <a:off x="460880" y="5702530"/>
            <a:ext cx="379184" cy="689955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5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1" name="Google Shape;1032;p67"/>
          <p:cNvSpPr/>
          <p:nvPr/>
        </p:nvSpPr>
        <p:spPr>
          <a:xfrm>
            <a:off x="460880" y="2180257"/>
            <a:ext cx="388830" cy="616512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 smtClean="0">
                <a:solidFill>
                  <a:prstClr val="black"/>
                </a:solidFill>
              </a:rPr>
              <a:t>2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89598" y="2180257"/>
            <a:ext cx="10693097" cy="63329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03212, 03222, 03232, 03242, 03272   средства во временное пользование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94131" y="3356215"/>
            <a:ext cx="10693097" cy="66433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03241, 03271  Фонд пенсионного и социального страхования Российской Федерации, Территориальный фонд медицинского страхования Магаданской области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792511" y="191395"/>
            <a:ext cx="47687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 казначейства по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Магаданской области</a:t>
            </a:r>
          </a:p>
        </p:txBody>
      </p:sp>
      <p:sp>
        <p:nvSpPr>
          <p:cNvPr id="3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98664" y="5713428"/>
            <a:ext cx="10693097" cy="67905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b="1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40102  Единый казначейский счет</a:t>
            </a:r>
            <a:endParaRPr lang="ru-RU" sz="1400" b="1" i="1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2574"/>
            <a:ext cx="563910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2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Нумерация счета по старой модели бухгалтерского учета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92510" y="191395"/>
            <a:ext cx="46024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 казначейства по Магаданской области</a:t>
            </a:r>
            <a:endParaRPr lang="ru-RU" sz="12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511" y="1642532"/>
            <a:ext cx="10739089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на основе поступлений невыясненных сумм на казначейские счета 03100 (до миграции в ЭБ), 03211</a:t>
            </a:r>
          </a:p>
          <a:p>
            <a:pPr algn="ctr"/>
            <a:endParaRPr lang="ru-RU" sz="1400" b="1" dirty="0"/>
          </a:p>
          <a:p>
            <a:pPr lvl="8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Кредит счета:</a:t>
            </a:r>
          </a:p>
          <a:p>
            <a:pPr marL="342900" indent="-342900">
              <a:buAutoNum type="arabicPeriod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10011701010016000 1 40210 180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1-17   код аналитического учета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rabicPlain" startAt="18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Вид деятельности</a:t>
            </a:r>
          </a:p>
          <a:p>
            <a:pPr marL="342900" indent="-342900" algn="ctr">
              <a:buAutoNum type="arabicPlain" startAt="18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19-23 Код синтетического учета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24-26   Аналитический код по КОСГУ</a:t>
            </a:r>
          </a:p>
          <a:p>
            <a:pPr marL="342900" indent="-342900" algn="ctr">
              <a:buAutoNum type="arabicPlain" startAt="18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05054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Отличие в нумерации счета по новой модели бухгалтерского учета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92511" y="191395"/>
            <a:ext cx="2109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 </a:t>
            </a:r>
          </a:p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казначейства по Магаданской области</a:t>
            </a:r>
            <a:endParaRPr lang="ru-RU" sz="12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511" y="1642532"/>
            <a:ext cx="10739089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на основе поступлений невыясненных сумм на счет 03100</a:t>
            </a:r>
          </a:p>
          <a:p>
            <a:pPr algn="ctr"/>
            <a:endParaRPr lang="ru-RU" sz="1400" b="1" dirty="0"/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Кредит счета:</a:t>
            </a:r>
          </a:p>
          <a:p>
            <a:pPr marL="342900" indent="-342900">
              <a:buAutoNum type="arabicPeriod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03100 00000001 04471239850 00 10011701010016000180 643 47 00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1-5 код счета казначейского учета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6-13 ОКТМО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14-24 номер лицевого счета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25-26 код аналитического признака раскрытия информации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27-46 код бюджетной классификации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47-49 код валюты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50-51 код ТОФК по объекту учета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52-53  порядковый номер счеты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4877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Отличие в нумерации счета по новой модели бухгалтерского учета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92511" y="191395"/>
            <a:ext cx="21097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 </a:t>
            </a:r>
          </a:p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казначейства по Магаданской области</a:t>
            </a:r>
            <a:endParaRPr lang="ru-RU" sz="12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511" y="1642532"/>
            <a:ext cx="10739089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на основе кассового расхода</a:t>
            </a:r>
          </a:p>
          <a:p>
            <a:pPr algn="ctr"/>
            <a:endParaRPr lang="ru-RU" sz="1400" b="1" dirty="0"/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Дебет счета:</a:t>
            </a:r>
          </a:p>
          <a:p>
            <a:pPr marL="342900" indent="-342900">
              <a:buAutoNum type="arabicPeriod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03224 44000000 802Ц6401000 ГЗ 61100000000000000111 643 20 00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1-5 код счета казначейского учета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6-13 ОКТМО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14-24 номер лицевого счета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25-26 код аналитического признака раскрытия информации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27-46 код бюджетной классификации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47-49 код валюты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50-51 код ТОФК по объекту учета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52-53  порядковый номер счеты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43138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Существенное отличие новой модели бухгалтерского учета 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.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00650" y="6540592"/>
            <a:ext cx="463193" cy="365125"/>
          </a:xfrm>
        </p:spPr>
        <p:txBody>
          <a:bodyPr/>
          <a:lstStyle/>
          <a:p>
            <a:r>
              <a:rPr lang="ru-RU" dirty="0"/>
              <a:t>6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8196943" y="1839686"/>
            <a:ext cx="11232" cy="4883469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" name="Группа 3"/>
          <p:cNvGrpSpPr/>
          <p:nvPr/>
        </p:nvGrpSpPr>
        <p:grpSpPr>
          <a:xfrm>
            <a:off x="610687" y="2203834"/>
            <a:ext cx="7267864" cy="4440125"/>
            <a:chOff x="4414267" y="2166838"/>
            <a:chExt cx="7267864" cy="4440125"/>
          </a:xfrm>
        </p:grpSpPr>
        <p:sp>
          <p:nvSpPr>
            <p:cNvPr id="14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26584" y="2166838"/>
              <a:ext cx="7255547" cy="3095767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ru-RU" sz="14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3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ru-RU" sz="14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Новая модель</a:t>
              </a:r>
            </a:p>
            <a:p>
              <a:pPr marL="285750" lvl="0" indent="-285750">
                <a:buFontTx/>
                <a:buChar char="-"/>
              </a:pPr>
              <a:r>
                <a:rPr lang="ru-RU" sz="20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02111</a:t>
              </a:r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 со сторонних счетов, не </a:t>
              </a:r>
              <a:r>
                <a:rPr lang="ru-RU" sz="1400" b="1" dirty="0" err="1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обсливающихся</a:t>
              </a:r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 в ТОФК</a:t>
              </a:r>
            </a:p>
            <a:p>
              <a:pPr marL="285750" lvl="0" indent="-285750">
                <a:buFontTx/>
                <a:buChar char="-"/>
              </a:pPr>
              <a:endParaRPr lang="ru-RU" sz="1400" b="1" dirty="0">
                <a:solidFill>
                  <a:schemeClr val="tx1"/>
                </a:solidFill>
                <a:latin typeface="Segoe UI Light" panose="020B0502040204020203" pitchFamily="34" charset="0"/>
              </a:endParaRPr>
            </a:p>
            <a:p>
              <a:pPr marL="285750" lvl="0" indent="-285750">
                <a:buFontTx/>
                <a:buChar char="-"/>
              </a:pPr>
              <a:r>
                <a:rPr lang="ru-RU" sz="20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03410</a:t>
              </a:r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 с казначейских счетов другого ТОФК, перешедших в Электронный бюджет</a:t>
              </a:r>
            </a:p>
            <a:p>
              <a:pPr marL="285750" lvl="0" indent="-285750">
                <a:buFontTx/>
                <a:buChar char="-"/>
              </a:pPr>
              <a:endParaRPr lang="ru-RU" sz="1400" b="1" dirty="0">
                <a:solidFill>
                  <a:schemeClr val="tx1"/>
                </a:solidFill>
                <a:latin typeface="Segoe UI Light" panose="020B0502040204020203" pitchFamily="34" charset="0"/>
              </a:endParaRPr>
            </a:p>
            <a:p>
              <a:pPr lvl="0"/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-    </a:t>
              </a:r>
              <a:r>
                <a:rPr lang="ru-RU" sz="20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03430</a:t>
              </a:r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 с казначейских счетов, перешедших в Электронный бюджет, в пределах одного ТОФК </a:t>
              </a:r>
            </a:p>
            <a:p>
              <a:pPr lvl="0"/>
              <a:endParaRPr lang="ru-RU" sz="1400" b="1" dirty="0">
                <a:solidFill>
                  <a:schemeClr val="tx1"/>
                </a:solidFill>
                <a:latin typeface="Segoe UI Light" panose="020B0502040204020203" pitchFamily="34" charset="0"/>
              </a:endParaRPr>
            </a:p>
            <a:p>
              <a:pPr lvl="0"/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-    </a:t>
              </a:r>
              <a:r>
                <a:rPr lang="ru-RU" sz="20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03499</a:t>
              </a:r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 с казначейских счетов, не перешедших в Электронный бюджет</a:t>
              </a:r>
              <a:endParaRPr lang="ru-RU" sz="1400" b="1" dirty="0">
                <a:solidFill>
                  <a:schemeClr val="tx1"/>
                </a:solidFill>
                <a:latin typeface="Segoe UI Light" panose="020B0502040204020203" pitchFamily="34" charset="0"/>
              </a:endParaRPr>
            </a:p>
            <a:p>
              <a:pPr marL="171450" indent="-171450">
                <a:spcAft>
                  <a:spcPts val="0"/>
                </a:spcAft>
                <a:buFontTx/>
                <a:buChar char="-"/>
              </a:pP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endPara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7" y="5458929"/>
              <a:ext cx="7255547" cy="1148034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400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Дебет меняется  в зависимости откуда поступления</a:t>
              </a:r>
              <a:endParaRPr lang="ru-RU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527946" y="2247502"/>
            <a:ext cx="3141868" cy="4396458"/>
            <a:chOff x="552714" y="2239972"/>
            <a:chExt cx="3141868" cy="4396458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52714" y="2239972"/>
              <a:ext cx="3141868" cy="305209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Старая модель</a:t>
              </a:r>
            </a:p>
            <a:p>
              <a:pPr algn="ctr">
                <a:lnSpc>
                  <a:spcPts val="1800"/>
                </a:lnSpc>
              </a:pPr>
              <a:endParaRPr lang="ru-RU" sz="14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Х20301  для казначейского счета 03100</a:t>
              </a:r>
            </a:p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endParaRPr lang="ru-RU" sz="13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Х20313 или х202314  для 03224, 03234</a:t>
              </a:r>
            </a:p>
            <a:p>
              <a:pPr algn="ctr">
                <a:lnSpc>
                  <a:spcPts val="1800"/>
                </a:lnSpc>
              </a:pPr>
              <a:endPara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endPara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4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52714" y="5488395"/>
              <a:ext cx="3141868" cy="1148035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Дебет статичен.</a:t>
              </a:r>
              <a:endParaRPr lang="ru-RU" sz="13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792511" y="191395"/>
            <a:ext cx="4743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</a:t>
            </a:r>
            <a:r>
              <a:rPr lang="en-US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казначейства по </a:t>
            </a:r>
            <a:r>
              <a:rPr lang="ru-RU" sz="12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Магаданской области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="" xmlns:a16="http://schemas.microsoft.com/office/drawing/2014/main" id="{82FF1EAB-60BE-4921-9DB0-6EAF6DA317ED}"/>
              </a:ext>
            </a:extLst>
          </p:cNvPr>
          <p:cNvGrpSpPr/>
          <p:nvPr/>
        </p:nvGrpSpPr>
        <p:grpSpPr>
          <a:xfrm>
            <a:off x="8414066" y="5667024"/>
            <a:ext cx="0" cy="474197"/>
            <a:chOff x="7770202" y="5683762"/>
            <a:chExt cx="0" cy="616123"/>
          </a:xfrm>
        </p:grpSpPr>
        <p:cxnSp>
          <p:nvCxnSpPr>
            <p:cNvPr id="25" name="Прямая соединительная линия 24">
              <a:extLst>
                <a:ext uri="{FF2B5EF4-FFF2-40B4-BE49-F238E27FC236}">
                  <a16:creationId xmlns="" xmlns:a16="http://schemas.microsoft.com/office/drawing/2014/main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5683762"/>
              <a:ext cx="0" cy="405284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="" xmlns:a16="http://schemas.microsoft.com/office/drawing/2014/main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6293700"/>
              <a:ext cx="0" cy="6185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821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Журнал операций по старой модели учета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791"/>
          <a:stretch/>
        </p:blipFill>
        <p:spPr>
          <a:xfrm>
            <a:off x="228601" y="240068"/>
            <a:ext cx="563910" cy="54898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92511" y="191395"/>
            <a:ext cx="45858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Управление Федерального казначейства по Магаданской области</a:t>
            </a:r>
            <a:endParaRPr lang="ru-RU" sz="12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2511" y="1642532"/>
            <a:ext cx="1073908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3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657996"/>
              </p:ext>
            </p:extLst>
          </p:nvPr>
        </p:nvGraphicFramePr>
        <p:xfrm>
          <a:off x="415635" y="1138844"/>
          <a:ext cx="11485776" cy="5541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8707">
                  <a:extLst>
                    <a:ext uri="{9D8B030D-6E8A-4147-A177-3AD203B41FA5}">
                      <a16:colId xmlns="" xmlns:a16="http://schemas.microsoft.com/office/drawing/2014/main" val="2566743026"/>
                    </a:ext>
                  </a:extLst>
                </a:gridCol>
                <a:gridCol w="468402">
                  <a:extLst>
                    <a:ext uri="{9D8B030D-6E8A-4147-A177-3AD203B41FA5}">
                      <a16:colId xmlns="" xmlns:a16="http://schemas.microsoft.com/office/drawing/2014/main" val="1042021523"/>
                    </a:ext>
                  </a:extLst>
                </a:gridCol>
                <a:gridCol w="1349633">
                  <a:extLst>
                    <a:ext uri="{9D8B030D-6E8A-4147-A177-3AD203B41FA5}">
                      <a16:colId xmlns="" xmlns:a16="http://schemas.microsoft.com/office/drawing/2014/main" val="2145512685"/>
                    </a:ext>
                  </a:extLst>
                </a:gridCol>
                <a:gridCol w="1349633">
                  <a:extLst>
                    <a:ext uri="{9D8B030D-6E8A-4147-A177-3AD203B41FA5}">
                      <a16:colId xmlns="" xmlns:a16="http://schemas.microsoft.com/office/drawing/2014/main" val="2723579410"/>
                    </a:ext>
                  </a:extLst>
                </a:gridCol>
                <a:gridCol w="619243">
                  <a:extLst>
                    <a:ext uri="{9D8B030D-6E8A-4147-A177-3AD203B41FA5}">
                      <a16:colId xmlns="" xmlns:a16="http://schemas.microsoft.com/office/drawing/2014/main" val="1149496954"/>
                    </a:ext>
                  </a:extLst>
                </a:gridCol>
                <a:gridCol w="1770402">
                  <a:extLst>
                    <a:ext uri="{9D8B030D-6E8A-4147-A177-3AD203B41FA5}">
                      <a16:colId xmlns="" xmlns:a16="http://schemas.microsoft.com/office/drawing/2014/main" val="3839013120"/>
                    </a:ext>
                  </a:extLst>
                </a:gridCol>
                <a:gridCol w="349317">
                  <a:extLst>
                    <a:ext uri="{9D8B030D-6E8A-4147-A177-3AD203B41FA5}">
                      <a16:colId xmlns="" xmlns:a16="http://schemas.microsoft.com/office/drawing/2014/main" val="1433762041"/>
                    </a:ext>
                  </a:extLst>
                </a:gridCol>
                <a:gridCol w="1103524">
                  <a:extLst>
                    <a:ext uri="{9D8B030D-6E8A-4147-A177-3AD203B41FA5}">
                      <a16:colId xmlns="" xmlns:a16="http://schemas.microsoft.com/office/drawing/2014/main" val="1940305536"/>
                    </a:ext>
                  </a:extLst>
                </a:gridCol>
                <a:gridCol w="1103524">
                  <a:extLst>
                    <a:ext uri="{9D8B030D-6E8A-4147-A177-3AD203B41FA5}">
                      <a16:colId xmlns="" xmlns:a16="http://schemas.microsoft.com/office/drawing/2014/main" val="796024890"/>
                    </a:ext>
                  </a:extLst>
                </a:gridCol>
                <a:gridCol w="1103524">
                  <a:extLst>
                    <a:ext uri="{9D8B030D-6E8A-4147-A177-3AD203B41FA5}">
                      <a16:colId xmlns="" xmlns:a16="http://schemas.microsoft.com/office/drawing/2014/main" val="1027602308"/>
                    </a:ext>
                  </a:extLst>
                </a:gridCol>
                <a:gridCol w="899093">
                  <a:extLst>
                    <a:ext uri="{9D8B030D-6E8A-4147-A177-3AD203B41FA5}">
                      <a16:colId xmlns="" xmlns:a16="http://schemas.microsoft.com/office/drawing/2014/main" val="821511193"/>
                    </a:ext>
                  </a:extLst>
                </a:gridCol>
                <a:gridCol w="470387">
                  <a:extLst>
                    <a:ext uri="{9D8B030D-6E8A-4147-A177-3AD203B41FA5}">
                      <a16:colId xmlns="" xmlns:a16="http://schemas.microsoft.com/office/drawing/2014/main" val="1602416297"/>
                    </a:ext>
                  </a:extLst>
                </a:gridCol>
                <a:gridCol w="470387">
                  <a:extLst>
                    <a:ext uri="{9D8B030D-6E8A-4147-A177-3AD203B41FA5}">
                      <a16:colId xmlns="" xmlns:a16="http://schemas.microsoft.com/office/drawing/2014/main" val="3705883901"/>
                    </a:ext>
                  </a:extLst>
                </a:gridCol>
              </a:tblGrid>
              <a:tr h="141213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Журнал операций №             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0104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3629252744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(Казначейское обслуживание исполнения бюджета. Бюджет территориального государственного внебюджетного фонда.)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1803627939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за 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3518288139"/>
                  </a:ext>
                </a:extLst>
              </a:tr>
              <a:tr h="141213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Коды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07155924"/>
                  </a:ext>
                </a:extLst>
              </a:tr>
              <a:tr h="276484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Форма по ОКУД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0504071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2068913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Дата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  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33810053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по ОКПО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33941924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44769078"/>
                  </a:ext>
                </a:extLst>
              </a:tr>
              <a:tr h="14857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Учреждение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Управление Федерального казначейства по Магаданской области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695132"/>
                  </a:ext>
                </a:extLst>
              </a:tr>
              <a:tr h="1485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Структурное подразделение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Отдел бюджетного учета и отчетности по операциям бюджетов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1596775"/>
                  </a:ext>
                </a:extLst>
              </a:tr>
              <a:tr h="148575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Наименование учредителя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3534064"/>
                  </a:ext>
                </a:extLst>
              </a:tr>
              <a:tr h="141213"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Наименование бюджета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Бюджет Территориального фонда обязательного медицинского страхования Магаданской области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по ОКЕИ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383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72416241"/>
                  </a:ext>
                </a:extLst>
              </a:tr>
              <a:tr h="1485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Единица измерения: руб.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3991866554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1995027613"/>
                  </a:ext>
                </a:extLst>
              </a:tr>
              <a:tr h="2764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Дата операции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Документ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Наименование показателя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Содержание операции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Остаток на начало периода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Номер счета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Сумма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Остаток на конец периода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52285114"/>
                  </a:ext>
                </a:extLst>
              </a:tr>
              <a:tr h="4117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дата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номер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наименование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по дебету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по кредиту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дебет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кредит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по дебету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по кредиту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extLst>
                  <a:ext uri="{0D108BD9-81ED-4DB2-BD59-A6C34878D82A}">
                    <a16:rowId xmlns="" xmlns:a16="http://schemas.microsoft.com/office/drawing/2014/main" val="1713432077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2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3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4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5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7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8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9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11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12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13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ctr"/>
                </a:tc>
                <a:extLst>
                  <a:ext uri="{0D108BD9-81ED-4DB2-BD59-A6C34878D82A}">
                    <a16:rowId xmlns="" xmlns:a16="http://schemas.microsoft.com/office/drawing/2014/main" val="3357864376"/>
                  </a:ext>
                </a:extLst>
              </a:tr>
              <a:tr h="445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80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Платежное поручение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Восстановление кассовых расходов бюджетов бюджетной системы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100.01050201090000.1.20312.510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395.01060601090000.1.30712.610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131 975 000,00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4241184850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Итого по операции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131 975 000,00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1584915149"/>
                  </a:ext>
                </a:extLst>
              </a:tr>
              <a:tr h="5943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316987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Платежное поручение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Осуществление расходов за счет средств бюджета и приобретение нефинансовых активов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395.01137320050931.1.30712.142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100.01050201090000.1.20312.610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40 000,00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2644979987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Итого по операции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40 000,00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1597184810"/>
                  </a:ext>
                </a:extLst>
              </a:tr>
              <a:tr h="445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7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Поручение о перечислении на счет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Поступление налогов, платежей и других доходов в бюджет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100.01050201090000.1.20312.510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395.11102072090000.1.30712.120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599 202,66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1178945386"/>
                  </a:ext>
                </a:extLst>
              </a:tr>
              <a:tr h="445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01.04.2026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7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Поручение о перечислении на счет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Поступление налогов, платежей и других доходов в бюджет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100.01050201090000.1.20312.510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395.11610119090000.1.30712.140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6 926,76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3718374404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Итого по операции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606 129,42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1887611129"/>
                  </a:ext>
                </a:extLst>
              </a:tr>
              <a:tr h="14121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Итого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x</a:t>
                      </a:r>
                      <a:endParaRPr lang="en-US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x</a:t>
                      </a:r>
                      <a:endParaRPr lang="en-US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u="none" strike="noStrike">
                          <a:effectLst/>
                        </a:rPr>
                        <a:t>132 621 129,42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effectLst/>
                        </a:rPr>
                        <a:t> </a:t>
                      </a:r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1773628384"/>
                  </a:ext>
                </a:extLst>
              </a:tr>
              <a:tr h="148575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687" marR="4687" marT="4687" marB="0" anchor="b"/>
                </a:tc>
                <a:extLst>
                  <a:ext uri="{0D108BD9-81ED-4DB2-BD59-A6C34878D82A}">
                    <a16:rowId xmlns="" xmlns:a16="http://schemas.microsoft.com/office/drawing/2014/main" val="308252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00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0" name="TextBox 9"/>
          <p:cNvSpPr txBox="1"/>
          <p:nvPr/>
        </p:nvSpPr>
        <p:spPr>
          <a:xfrm>
            <a:off x="620338" y="2700913"/>
            <a:ext cx="7999657" cy="742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27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4227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204125" y="90653"/>
            <a:ext cx="750437" cy="7606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7135" y="240005"/>
            <a:ext cx="6237605" cy="352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91" dirty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Магаданской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01977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51428</TotalTime>
  <Words>849</Words>
  <Application>Microsoft Office PowerPoint</Application>
  <PresentationFormat>Широкоэкранный</PresentationFormat>
  <Paragraphs>305</Paragraphs>
  <Slides>10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Лемешенко Оксана Викторовна</cp:lastModifiedBy>
  <cp:revision>1936</cp:revision>
  <cp:lastPrinted>2025-08-18T04:00:37Z</cp:lastPrinted>
  <dcterms:created xsi:type="dcterms:W3CDTF">2021-09-09T06:57:17Z</dcterms:created>
  <dcterms:modified xsi:type="dcterms:W3CDTF">2026-05-19T05:42:55Z</dcterms:modified>
</cp:coreProperties>
</file>