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75" r:id="rId4"/>
    <p:sldId id="278" r:id="rId5"/>
    <p:sldId id="276" r:id="rId6"/>
    <p:sldId id="267" r:id="rId7"/>
    <p:sldId id="268" r:id="rId8"/>
    <p:sldId id="270" r:id="rId9"/>
    <p:sldId id="271" r:id="rId10"/>
    <p:sldId id="272" r:id="rId11"/>
    <p:sldId id="273" r:id="rId12"/>
    <p:sldId id="266" r:id="rId13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99CCFF"/>
    <a:srgbClr val="E6E6E6"/>
    <a:srgbClr val="DDDDDD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>
      <p:cViewPr varScale="1">
        <p:scale>
          <a:sx n="225" d="100"/>
          <a:sy n="225" d="100"/>
        </p:scale>
        <p:origin x="732" y="162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Image 135"/>
        <cdr:cNvPicPr/>
      </cdr:nvPicPr>
      <cdr:blipFill>
        <a:blip xmlns:a="http://schemas.openxmlformats.org/drawingml/2006/main" xmlns:r="http://schemas.openxmlformats.org/officeDocument/2006/relationships" r:embed="rId1" cstate="print"/>
        <a:stretch xmlns:a="http://schemas.openxmlformats.org/drawingml/2006/main">
          <a:fillRect/>
        </a:stretch>
      </cdr:blipFill>
      <cdr:spPr>
        <a:xfrm xmlns:a="http://schemas.openxmlformats.org/drawingml/2006/main">
          <a:off x="770890" y="5883275"/>
          <a:ext cx="6527800" cy="2588895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663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708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735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495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25.05.2026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okz.cert.roskazna.ru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170" y="700953"/>
            <a:ext cx="44641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</a:t>
            </a:r>
            <a:r>
              <a:rPr lang="ru-RU" b="1" dirty="0" smtClean="0"/>
              <a:t>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перехода на использование средства криптографической защиты информации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Крипто Про </a:t>
            </a:r>
            <a:r>
              <a:rPr lang="en-US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CSP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</a:rPr>
              <a:t>://</a:t>
            </a:r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magadan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roskazna.gov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3995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г. Магадан 2026 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00" y="2350671"/>
            <a:ext cx="329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Жёлтиков Дмитрий Алексеевич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Заместитель руководителя УФК по Магаданской области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751" y="113558"/>
            <a:ext cx="33778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Управление Федерального казначейства по Магаданской области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824200"/>
            <a:ext cx="57023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lnSpc>
                <a:spcPct val="150000"/>
              </a:lnSpc>
              <a:spcAft>
                <a:spcPts val="0"/>
              </a:spcAft>
            </a:pPr>
            <a:r>
              <a:rPr 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серийные номера лицензий не предусмотрены;</a:t>
            </a:r>
          </a:p>
          <a:p>
            <a:pPr indent="450850" algn="just">
              <a:lnSpc>
                <a:spcPct val="150000"/>
              </a:lnSpc>
              <a:spcAft>
                <a:spcPts val="0"/>
              </a:spcAft>
            </a:pP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лицензия на использование "</a:t>
            </a:r>
            <a:r>
              <a:rPr lang="ru-RU" sz="1000" dirty="0" err="1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КриптоПро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CSP" 5.0 </a:t>
            </a:r>
            <a:r>
              <a:rPr lang="en-US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встраивается в квалифицированный сертификат ключа проверки электронной подписи, издаваемый УЦ ФК;</a:t>
            </a:r>
          </a:p>
          <a:p>
            <a:pPr indent="450850" algn="just">
              <a:lnSpc>
                <a:spcPct val="150000"/>
              </a:lnSpc>
              <a:spcAft>
                <a:spcPts val="0"/>
              </a:spcAft>
            </a:pP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срок действия лицензии совпадает со сроком действия сертификата;</a:t>
            </a:r>
          </a:p>
          <a:p>
            <a:pPr indent="450850" algn="just">
              <a:lnSpc>
                <a:spcPct val="150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000" dirty="0" smtClean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установке СКЗИ действует </a:t>
            </a:r>
            <a:r>
              <a:rPr lang="ru-RU" sz="1000" dirty="0" err="1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демо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-период (90 дней).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000" dirty="0" smtClean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15.10.2025 простая (неисключительная) лицензия на право использования СКЗИ "</a:t>
            </a:r>
            <a:r>
              <a:rPr lang="ru-RU" sz="1000" dirty="0" err="1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КриптоПро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CSP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5.0 </a:t>
            </a:r>
            <a:r>
              <a:rPr lang="en-US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включается в состав квалифицированных сертификатов ключей проверки электронных подписей (далее -  Сертификатов), создаваемых аккредитованным удостоверяющим центром Федерального казначейства, на период действия таких Сертификатов.</a:t>
            </a:r>
            <a:endParaRPr lang="ru-RU" sz="1000" dirty="0">
              <a:solidFill>
                <a:srgbClr val="11437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27993"/>
            <a:ext cx="6013450" cy="376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Модель лицензирования новой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версии</a:t>
            </a:r>
            <a:r>
              <a:rPr lang="en-US" sz="1400" dirty="0" smtClean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sz="1400" dirty="0" err="1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КриптоПро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CSP" 5.0 </a:t>
            </a:r>
            <a:r>
              <a:rPr lang="en-US" sz="14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8300" y="98425"/>
            <a:ext cx="51568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"Автоматизация органа криптографической защиты"</a:t>
            </a:r>
          </a:p>
        </p:txBody>
      </p:sp>
    </p:spTree>
    <p:extLst>
      <p:ext uri="{BB962C8B-B14F-4D97-AF65-F5344CB8AC3E}">
        <p14:creationId xmlns:p14="http://schemas.microsoft.com/office/powerpoint/2010/main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2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" y="479425"/>
            <a:ext cx="5626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ходе </a:t>
            </a:r>
            <a:r>
              <a:rPr lang="ru-RU" sz="1200" dirty="0" smtClean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пилотного внедрения 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СКЗИ "</a:t>
            </a:r>
            <a:r>
              <a:rPr lang="ru-RU" sz="1200" dirty="0" err="1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КриптоПро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CSP" 5.0 R3 (Исполнения </a:t>
            </a:r>
            <a:r>
              <a:rPr lang="ru-RU" sz="1200" dirty="0" err="1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5.0.13000.0 была выявлена несовместимость СКЗИ с ППО АСД </a:t>
            </a:r>
            <a:r>
              <a:rPr lang="en-US" sz="1200" dirty="0" err="1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LanDocs</a:t>
            </a:r>
            <a:r>
              <a:rPr lang="en-US" sz="12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версии 3.6. </a:t>
            </a:r>
            <a:endParaRPr lang="en-US" sz="1200" dirty="0" smtClean="0">
              <a:solidFill>
                <a:srgbClr val="11437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 smtClean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Письмом 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 защиты информации и специальной связи Федеральной службы безопасности Российской Федерации от 19.11.2025 № 149/3/2/1-3675 </a:t>
            </a:r>
            <a:r>
              <a:rPr lang="ru-RU" sz="1200" dirty="0" smtClean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Федеральному 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казначейству </a:t>
            </a:r>
            <a:r>
              <a:rPr lang="ru-RU" sz="1200" dirty="0" smtClean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продлен 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разрешенный срок эксплуатации СКЗИ "</a:t>
            </a:r>
            <a:r>
              <a:rPr lang="ru-RU" sz="1200" dirty="0" err="1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КриптоПро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CSP" версии 4.0 до 31.12.2026 </a:t>
            </a:r>
            <a:r>
              <a:rPr lang="ru-RU" sz="1200" b="1" u="sng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возможности его установки на новые места эксплуатации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rgbClr val="11437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300" y="98425"/>
            <a:ext cx="51568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"Автоматизация органа криптографической защиты"</a:t>
            </a:r>
          </a:p>
        </p:txBody>
      </p:sp>
    </p:spTree>
    <p:extLst>
      <p:ext uri="{BB962C8B-B14F-4D97-AF65-F5344CB8AC3E}">
        <p14:creationId xmlns:p14="http://schemas.microsoft.com/office/powerpoint/2010/main" val="264651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3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0486" y="1089025"/>
            <a:ext cx="546482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02.02.2026</a:t>
            </a:r>
            <a:r>
              <a:rPr lang="en-US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запросы на получение квалифицированных сертификатов ключей проверки электронных подписей, направляемые заявителями через портал заявителя информационной системы "Удостоверяющий центр Федерального казначейства", сформированные с </a:t>
            </a:r>
            <a:r>
              <a:rPr lang="ru-RU" sz="1400" b="1" u="sng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применением несертифицированных версий СКЗИ, отклоняются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Удостоверяющим центром Федерального казначейства.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8300" y="98425"/>
            <a:ext cx="51568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"Автоматизация органа криптографической защиты"</a:t>
            </a:r>
          </a:p>
        </p:txBody>
      </p:sp>
    </p:spTree>
    <p:extLst>
      <p:ext uri="{BB962C8B-B14F-4D97-AF65-F5344CB8AC3E}">
        <p14:creationId xmlns:p14="http://schemas.microsoft.com/office/powerpoint/2010/main" val="1592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4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8477" y="403225"/>
            <a:ext cx="4956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2075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Вход в систему осуществляется по адресу </a:t>
            </a:r>
            <a:r>
              <a:rPr lang="en-US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</a:t>
            </a:r>
            <a:r>
              <a:rPr lang="ru-RU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://</a:t>
            </a:r>
            <a:r>
              <a:rPr lang="en-US" sz="12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aokz</a:t>
            </a:r>
            <a:r>
              <a:rPr lang="ru-RU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.</a:t>
            </a:r>
            <a:r>
              <a:rPr lang="en-US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cert</a:t>
            </a:r>
            <a:r>
              <a:rPr lang="ru-RU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.</a:t>
            </a:r>
            <a:r>
              <a:rPr lang="en-US" sz="12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roskazna</a:t>
            </a:r>
            <a:r>
              <a:rPr lang="ru-RU" sz="12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.</a:t>
            </a:r>
            <a:r>
              <a:rPr lang="en-US" sz="1200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ru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1469771"/>
            <a:ext cx="3200400" cy="160045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95171" y="823441"/>
            <a:ext cx="56547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2075" algn="ctr">
              <a:spcAft>
                <a:spcPts val="0"/>
              </a:spcAft>
            </a:pPr>
            <a:r>
              <a:rPr lang="ru-RU" sz="1200" dirty="0" smtClean="0">
                <a:solidFill>
                  <a:srgbClr val="11437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у все сотрудников Управления имеются соответствующие роли в ПОИБ СОБИ ФК, в </a:t>
            </a:r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случае отображения при авторизации следующего сообщения</a:t>
            </a:r>
            <a:endParaRPr lang="ru-RU" sz="1200" dirty="0">
              <a:solidFill>
                <a:srgbClr val="11437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8300" y="98425"/>
            <a:ext cx="51568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"Автоматизация органа криптографической защиты"</a:t>
            </a:r>
          </a:p>
        </p:txBody>
      </p:sp>
    </p:spTree>
    <p:extLst>
      <p:ext uri="{BB962C8B-B14F-4D97-AF65-F5344CB8AC3E}">
        <p14:creationId xmlns:p14="http://schemas.microsoft.com/office/powerpoint/2010/main" val="45509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5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76328251"/>
              </p:ext>
            </p:extLst>
          </p:nvPr>
        </p:nvGraphicFramePr>
        <p:xfrm>
          <a:off x="280363" y="479425"/>
          <a:ext cx="5269537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8300" y="98425"/>
            <a:ext cx="51568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"Автоматизация органа криптографической защиты"</a:t>
            </a:r>
          </a:p>
        </p:txBody>
      </p:sp>
    </p:spTree>
    <p:extLst>
      <p:ext uri="{BB962C8B-B14F-4D97-AF65-F5344CB8AC3E}">
        <p14:creationId xmlns:p14="http://schemas.microsoft.com/office/powerpoint/2010/main" val="39352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6</a:t>
            </a:r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pic>
        <p:nvPicPr>
          <p:cNvPr id="9" name="Image 1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2654" y="555625"/>
            <a:ext cx="2772646" cy="1446848"/>
          </a:xfrm>
          <a:prstGeom prst="rect">
            <a:avLst/>
          </a:prstGeom>
        </p:spPr>
      </p:pic>
      <p:pic>
        <p:nvPicPr>
          <p:cNvPr id="11" name="Image 1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93369" y="555625"/>
            <a:ext cx="1752600" cy="1446848"/>
          </a:xfrm>
          <a:prstGeom prst="rect">
            <a:avLst/>
          </a:prstGeom>
        </p:spPr>
      </p:pic>
      <p:pic>
        <p:nvPicPr>
          <p:cNvPr id="12" name="Image 1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8300" y="2002473"/>
            <a:ext cx="1219200" cy="1143952"/>
          </a:xfrm>
          <a:prstGeom prst="rect">
            <a:avLst/>
          </a:prstGeom>
        </p:spPr>
      </p:pic>
      <p:pic>
        <p:nvPicPr>
          <p:cNvPr id="13" name="Image 13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07034" y="2215573"/>
            <a:ext cx="2256531" cy="71775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8300" y="98425"/>
            <a:ext cx="51568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"Автоматизация органа криптографической защиты"</a:t>
            </a:r>
          </a:p>
        </p:txBody>
      </p:sp>
    </p:spTree>
    <p:extLst>
      <p:ext uri="{BB962C8B-B14F-4D97-AF65-F5344CB8AC3E}">
        <p14:creationId xmlns:p14="http://schemas.microsoft.com/office/powerpoint/2010/main" val="81614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7</a:t>
            </a:r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pic>
        <p:nvPicPr>
          <p:cNvPr id="9" name="Image 1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899" y="503428"/>
            <a:ext cx="2971801" cy="1587765"/>
          </a:xfrm>
          <a:prstGeom prst="rect">
            <a:avLst/>
          </a:prstGeom>
        </p:spPr>
      </p:pic>
      <p:pic>
        <p:nvPicPr>
          <p:cNvPr id="11" name="Image 1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68701" y="503428"/>
            <a:ext cx="1736684" cy="1576197"/>
          </a:xfrm>
          <a:prstGeom prst="rect">
            <a:avLst/>
          </a:prstGeom>
        </p:spPr>
      </p:pic>
      <p:pic>
        <p:nvPicPr>
          <p:cNvPr id="12" name="Image 14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6567" y="2180255"/>
            <a:ext cx="4267200" cy="88997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8300" y="98425"/>
            <a:ext cx="51568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"Автоматизация органа криптографической защиты"</a:t>
            </a:r>
          </a:p>
        </p:txBody>
      </p:sp>
    </p:spTree>
    <p:extLst>
      <p:ext uri="{BB962C8B-B14F-4D97-AF65-F5344CB8AC3E}">
        <p14:creationId xmlns:p14="http://schemas.microsoft.com/office/powerpoint/2010/main" val="42196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8</a:t>
            </a:r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1" y="555626"/>
            <a:ext cx="22098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555625"/>
            <a:ext cx="2971800" cy="1219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92" y="1774826"/>
            <a:ext cx="3945508" cy="13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368300" y="98425"/>
            <a:ext cx="51568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"Автоматизация органа криптографической защиты"</a:t>
            </a:r>
          </a:p>
        </p:txBody>
      </p:sp>
    </p:spTree>
    <p:extLst>
      <p:ext uri="{BB962C8B-B14F-4D97-AF65-F5344CB8AC3E}">
        <p14:creationId xmlns:p14="http://schemas.microsoft.com/office/powerpoint/2010/main" val="215560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9</a:t>
            </a:r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8300" y="98425"/>
            <a:ext cx="51568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"Автоматизация органа криптографической защиты"</a:t>
            </a:r>
          </a:p>
        </p:txBody>
      </p:sp>
      <p:pic>
        <p:nvPicPr>
          <p:cNvPr id="9" name="Image 1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8131" y="327025"/>
            <a:ext cx="5269537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7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10</a:t>
            </a:r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03" y="819962"/>
            <a:ext cx="2475797" cy="2021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900" y="819962"/>
            <a:ext cx="2514599" cy="202166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368300" y="98425"/>
            <a:ext cx="51568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"Автоматизация органа криптографической защиты"</a:t>
            </a:r>
          </a:p>
        </p:txBody>
      </p:sp>
    </p:spTree>
    <p:extLst>
      <p:ext uri="{BB962C8B-B14F-4D97-AF65-F5344CB8AC3E}">
        <p14:creationId xmlns:p14="http://schemas.microsoft.com/office/powerpoint/2010/main" val="407220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751" y="113558"/>
            <a:ext cx="33650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Управление Федерального казначейства по Магаданской области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4066</TotalTime>
  <Words>268</Words>
  <Application>Microsoft Office PowerPoint</Application>
  <PresentationFormat>Произвольный</PresentationFormat>
  <Paragraphs>47</Paragraphs>
  <Slides>12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Лемешенко Оксана Викторовна</cp:lastModifiedBy>
  <cp:revision>110</cp:revision>
  <dcterms:created xsi:type="dcterms:W3CDTF">2019-07-31T16:47:50Z</dcterms:created>
  <dcterms:modified xsi:type="dcterms:W3CDTF">2026-05-24T22:54:14Z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