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77" r:id="rId3"/>
    <p:sldId id="281" r:id="rId4"/>
    <p:sldId id="304" r:id="rId5"/>
    <p:sldId id="303" r:id="rId6"/>
    <p:sldId id="289" r:id="rId7"/>
  </p:sldIdLst>
  <p:sldSz cx="5765800" cy="3244850"/>
  <p:notesSz cx="9940925" cy="68087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18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437F"/>
    <a:srgbClr val="E6E6E6"/>
    <a:srgbClr val="DDDDDD"/>
    <a:srgbClr val="99CCFF"/>
    <a:srgbClr val="4978B1"/>
    <a:srgbClr val="FCFCFC"/>
    <a:srgbClr val="003B59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4660"/>
  </p:normalViewPr>
  <p:slideViewPr>
    <p:cSldViewPr>
      <p:cViewPr varScale="1">
        <p:scale>
          <a:sx n="225" d="100"/>
          <a:sy n="225" d="100"/>
        </p:scale>
        <p:origin x="732" y="156"/>
      </p:cViewPr>
      <p:guideLst>
        <p:guide orient="horz" pos="2880"/>
        <p:guide pos="181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0BFB32-627C-497E-A4EC-6578066463A4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6CD8445-B2B6-4759-B4C8-AB92617D3B91}">
      <dgm:prSet phldrT="[Текст]" custT="1"/>
      <dgm:spPr>
        <a:gradFill rotWithShape="0"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ln>
          <a:solidFill>
            <a:schemeClr val="lt1">
              <a:hueOff val="0"/>
              <a:satOff val="0"/>
              <a:lumOff val="0"/>
            </a:schemeClr>
          </a:solidFill>
        </a:ln>
      </dgm:spPr>
      <dgm:t>
        <a:bodyPr/>
        <a:lstStyle/>
        <a:p>
          <a:r>
            <a:rPr lang="ru-RU" sz="9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Налоговые платежи, </a:t>
          </a:r>
        </a:p>
        <a:p>
          <a:r>
            <a:rPr lang="ru-RU" sz="9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ошибочно зачисленные  </a:t>
          </a:r>
          <a:endParaRPr lang="ru-RU" sz="9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802CFD-E3E1-4A43-A797-BF1264D9C3A7}" type="parTrans" cxnId="{AA5A5A1F-D862-487E-B3EE-C4EFE119E24F}">
      <dgm:prSet/>
      <dgm:spPr/>
      <dgm:t>
        <a:bodyPr/>
        <a:lstStyle/>
        <a:p>
          <a:endParaRPr lang="ru-RU"/>
        </a:p>
      </dgm:t>
    </dgm:pt>
    <dgm:pt modelId="{7CA024CB-D994-4DD1-9AD2-7F853E315221}" type="sibTrans" cxnId="{AA5A5A1F-D862-487E-B3EE-C4EFE119E24F}">
      <dgm:prSet/>
      <dgm:spPr/>
      <dgm:t>
        <a:bodyPr/>
        <a:lstStyle/>
        <a:p>
          <a:endParaRPr lang="ru-RU"/>
        </a:p>
      </dgm:t>
    </dgm:pt>
    <dgm:pt modelId="{31994AFF-FCF8-4F16-A96E-A5FA707264A4}">
      <dgm:prSet phldrT="[Текст]" custT="1"/>
      <dgm:spPr>
        <a:gradFill rotWithShape="0"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</dgm:spPr>
      <dgm:t>
        <a:bodyPr/>
        <a:lstStyle/>
        <a:p>
          <a:r>
            <a:rPr lang="ru-RU" sz="9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Невыясненные платежи, </a:t>
          </a:r>
        </a:p>
        <a:p>
          <a:r>
            <a:rPr lang="ru-RU" sz="9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ошибочно зачисленные </a:t>
          </a:r>
          <a:endParaRPr lang="ru-RU" sz="900" baseline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11091C-6A0A-4C8A-B2AB-59BFB51540A3}" type="parTrans" cxnId="{1F5DCF22-0363-4E02-830B-B100EE9CD292}">
      <dgm:prSet/>
      <dgm:spPr/>
      <dgm:t>
        <a:bodyPr/>
        <a:lstStyle/>
        <a:p>
          <a:endParaRPr lang="ru-RU"/>
        </a:p>
      </dgm:t>
    </dgm:pt>
    <dgm:pt modelId="{6FAF6307-B10C-4CF7-8E97-F689DB723AC2}" type="sibTrans" cxnId="{1F5DCF22-0363-4E02-830B-B100EE9CD292}">
      <dgm:prSet/>
      <dgm:spPr/>
      <dgm:t>
        <a:bodyPr/>
        <a:lstStyle/>
        <a:p>
          <a:endParaRPr lang="ru-RU"/>
        </a:p>
      </dgm:t>
    </dgm:pt>
    <dgm:pt modelId="{24F88224-FC7B-4146-8CAB-A3F44B560954}">
      <dgm:prSet phldrT="[Текст]" custT="1"/>
      <dgm:spPr/>
      <dgm:t>
        <a:bodyPr/>
        <a:lstStyle/>
        <a:p>
          <a:r>
            <a:rPr lang="ru-RU" sz="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Территориальные Управления Федерального казначейства (по принадлежности платежа)</a:t>
          </a:r>
          <a:endParaRPr lang="ru-RU" sz="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12E07F-2E38-4FB5-B65C-D03EE6FFC89E}" type="parTrans" cxnId="{ECDE5522-2117-4441-AE61-BBB1EBF0690B}">
      <dgm:prSet/>
      <dgm:spPr/>
      <dgm:t>
        <a:bodyPr/>
        <a:lstStyle/>
        <a:p>
          <a:endParaRPr lang="ru-RU"/>
        </a:p>
      </dgm:t>
    </dgm:pt>
    <dgm:pt modelId="{5B26C522-31C7-40CB-BBA4-0B5BEE004A92}" type="sibTrans" cxnId="{ECDE5522-2117-4441-AE61-BBB1EBF0690B}">
      <dgm:prSet/>
      <dgm:spPr/>
      <dgm:t>
        <a:bodyPr/>
        <a:lstStyle/>
        <a:p>
          <a:endParaRPr lang="ru-RU"/>
        </a:p>
      </dgm:t>
    </dgm:pt>
    <dgm:pt modelId="{4A1DC776-E83C-44C4-81C2-992A50FD9EF8}">
      <dgm:prSet phldrT="[Текст]" custT="1"/>
      <dgm:spPr/>
      <dgm:t>
        <a:bodyPr/>
        <a:lstStyle/>
        <a:p>
          <a:r>
            <a:rPr lang="ru-RU" sz="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Уполномоченный орган – Управление Федерального казначейства по </a:t>
          </a:r>
          <a:r>
            <a:rPr lang="ru-RU" sz="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г.Тула</a:t>
          </a:r>
          <a:endParaRPr lang="ru-RU" sz="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636BBE-BE92-4370-BDBA-B84568F1C106}" type="parTrans" cxnId="{0ACA4E15-D7DC-4A90-B22F-DBDFE6324630}">
      <dgm:prSet/>
      <dgm:spPr/>
      <dgm:t>
        <a:bodyPr/>
        <a:lstStyle/>
        <a:p>
          <a:endParaRPr lang="ru-RU"/>
        </a:p>
      </dgm:t>
    </dgm:pt>
    <dgm:pt modelId="{C586C26A-5389-4A51-9A97-656D29576DE2}" type="sibTrans" cxnId="{0ACA4E15-D7DC-4A90-B22F-DBDFE6324630}">
      <dgm:prSet/>
      <dgm:spPr/>
      <dgm:t>
        <a:bodyPr/>
        <a:lstStyle/>
        <a:p>
          <a:endParaRPr lang="ru-RU"/>
        </a:p>
      </dgm:t>
    </dgm:pt>
    <dgm:pt modelId="{B195D226-BF95-47F9-8A1F-90466A417010}">
      <dgm:prSet phldrT="[Текст]" custT="1"/>
      <dgm:spPr/>
      <dgm:t>
        <a:bodyPr/>
        <a:lstStyle/>
        <a:p>
          <a:endParaRPr lang="ru-RU" sz="400" dirty="0"/>
        </a:p>
      </dgm:t>
    </dgm:pt>
    <dgm:pt modelId="{CCC939E3-6CFB-499A-BCDE-85A08F5A1DE6}" type="parTrans" cxnId="{027A22C9-A6AB-4D15-B2F6-F4AE88F0A09D}">
      <dgm:prSet/>
      <dgm:spPr/>
      <dgm:t>
        <a:bodyPr/>
        <a:lstStyle/>
        <a:p>
          <a:endParaRPr lang="ru-RU"/>
        </a:p>
      </dgm:t>
    </dgm:pt>
    <dgm:pt modelId="{E6A91F9E-F637-45FF-AC62-DFD7E5218C15}" type="sibTrans" cxnId="{027A22C9-A6AB-4D15-B2F6-F4AE88F0A09D}">
      <dgm:prSet/>
      <dgm:spPr/>
      <dgm:t>
        <a:bodyPr/>
        <a:lstStyle/>
        <a:p>
          <a:endParaRPr lang="ru-RU"/>
        </a:p>
      </dgm:t>
    </dgm:pt>
    <dgm:pt modelId="{5D06E23A-9D42-47D7-AB2D-FD0210CBC134}">
      <dgm:prSet phldrT="[Текст]" custT="1"/>
      <dgm:spPr/>
      <dgm:t>
        <a:bodyPr/>
        <a:lstStyle/>
        <a:p>
          <a:endParaRPr lang="ru-RU" sz="500" dirty="0"/>
        </a:p>
      </dgm:t>
    </dgm:pt>
    <dgm:pt modelId="{249153A3-0134-4BD5-A58D-F85EF6DEB955}" type="parTrans" cxnId="{AB38B5F3-8440-435C-982F-CE5A98D8DD4E}">
      <dgm:prSet/>
      <dgm:spPr/>
      <dgm:t>
        <a:bodyPr/>
        <a:lstStyle/>
        <a:p>
          <a:endParaRPr lang="ru-RU"/>
        </a:p>
      </dgm:t>
    </dgm:pt>
    <dgm:pt modelId="{A23422F3-22DB-42F7-BC1C-79E78DD99CE4}" type="sibTrans" cxnId="{AB38B5F3-8440-435C-982F-CE5A98D8DD4E}">
      <dgm:prSet/>
      <dgm:spPr/>
      <dgm:t>
        <a:bodyPr/>
        <a:lstStyle/>
        <a:p>
          <a:endParaRPr lang="ru-RU"/>
        </a:p>
      </dgm:t>
    </dgm:pt>
    <dgm:pt modelId="{8613A983-00E8-4BA0-A125-BCEF6F41EEB7}" type="pres">
      <dgm:prSet presAssocID="{E70BFB32-627C-497E-A4EC-6578066463A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2759D31-C72A-4EA1-8BBC-F9B3A7FF7A28}" type="pres">
      <dgm:prSet presAssocID="{96CD8445-B2B6-4759-B4C8-AB92617D3B91}" presName="linNode" presStyleCnt="0"/>
      <dgm:spPr/>
    </dgm:pt>
    <dgm:pt modelId="{1646D5AA-F5BA-40BB-B06A-93C3B27A74C6}" type="pres">
      <dgm:prSet presAssocID="{96CD8445-B2B6-4759-B4C8-AB92617D3B91}" presName="parentText" presStyleLbl="node1" presStyleIdx="0" presStyleCnt="2" custScaleY="7941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59CD85-8F42-408C-B887-AA85F2FBE845}" type="pres">
      <dgm:prSet presAssocID="{96CD8445-B2B6-4759-B4C8-AB92617D3B91}" presName="descendantText" presStyleLbl="alignAccFollowNode1" presStyleIdx="0" presStyleCnt="2" custScaleY="92776" custLinFactNeighborX="931" custLinFactNeighborY="-25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D719B6-E4C2-4E62-8A6A-2468B2DDE8B4}" type="pres">
      <dgm:prSet presAssocID="{7CA024CB-D994-4DD1-9AD2-7F853E315221}" presName="sp" presStyleCnt="0"/>
      <dgm:spPr/>
    </dgm:pt>
    <dgm:pt modelId="{36801874-9B21-4E10-80B0-3EC7FEFA9E37}" type="pres">
      <dgm:prSet presAssocID="{31994AFF-FCF8-4F16-A96E-A5FA707264A4}" presName="linNode" presStyleCnt="0"/>
      <dgm:spPr/>
    </dgm:pt>
    <dgm:pt modelId="{8505EF29-7321-4D1B-B6FC-4B87928D8299}" type="pres">
      <dgm:prSet presAssocID="{31994AFF-FCF8-4F16-A96E-A5FA707264A4}" presName="parentText" presStyleLbl="node1" presStyleIdx="1" presStyleCnt="2" custScaleY="68755" custLinFactNeighborX="-446" custLinFactNeighborY="-754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FF3621-5C69-4DC4-BDC8-550E50DD5757}" type="pres">
      <dgm:prSet presAssocID="{31994AFF-FCF8-4F16-A96E-A5FA707264A4}" presName="descendantText" presStyleLbl="alignAccFollowNode1" presStyleIdx="1" presStyleCnt="2" custScaleY="94482" custLinFactNeighborX="931" custLinFactNeighborY="-115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F5DCF22-0363-4E02-830B-B100EE9CD292}" srcId="{E70BFB32-627C-497E-A4EC-6578066463A4}" destId="{31994AFF-FCF8-4F16-A96E-A5FA707264A4}" srcOrd="1" destOrd="0" parTransId="{6311091C-6A0A-4C8A-B2AB-59BFB51540A3}" sibTransId="{6FAF6307-B10C-4CF7-8E97-F689DB723AC2}"/>
    <dgm:cxn modelId="{FAAF7436-A4C2-4528-BA03-90BA1223AF09}" type="presOf" srcId="{B195D226-BF95-47F9-8A1F-90466A417010}" destId="{41FF3621-5C69-4DC4-BDC8-550E50DD5757}" srcOrd="0" destOrd="2" presId="urn:microsoft.com/office/officeart/2005/8/layout/vList5"/>
    <dgm:cxn modelId="{F51C764A-EAD1-4045-924B-7E195D95A925}" type="presOf" srcId="{E70BFB32-627C-497E-A4EC-6578066463A4}" destId="{8613A983-00E8-4BA0-A125-BCEF6F41EEB7}" srcOrd="0" destOrd="0" presId="urn:microsoft.com/office/officeart/2005/8/layout/vList5"/>
    <dgm:cxn modelId="{0ACA4E15-D7DC-4A90-B22F-DBDFE6324630}" srcId="{96CD8445-B2B6-4759-B4C8-AB92617D3B91}" destId="{4A1DC776-E83C-44C4-81C2-992A50FD9EF8}" srcOrd="0" destOrd="0" parTransId="{51636BBE-BE92-4370-BDBA-B84568F1C106}" sibTransId="{C586C26A-5389-4A51-9A97-656D29576DE2}"/>
    <dgm:cxn modelId="{AB38B5F3-8440-435C-982F-CE5A98D8DD4E}" srcId="{31994AFF-FCF8-4F16-A96E-A5FA707264A4}" destId="{5D06E23A-9D42-47D7-AB2D-FD0210CBC134}" srcOrd="0" destOrd="0" parTransId="{249153A3-0134-4BD5-A58D-F85EF6DEB955}" sibTransId="{A23422F3-22DB-42F7-BC1C-79E78DD99CE4}"/>
    <dgm:cxn modelId="{AA5A5A1F-D862-487E-B3EE-C4EFE119E24F}" srcId="{E70BFB32-627C-497E-A4EC-6578066463A4}" destId="{96CD8445-B2B6-4759-B4C8-AB92617D3B91}" srcOrd="0" destOrd="0" parTransId="{44802CFD-E3E1-4A43-A797-BF1264D9C3A7}" sibTransId="{7CA024CB-D994-4DD1-9AD2-7F853E315221}"/>
    <dgm:cxn modelId="{3FA4D2E3-0320-471F-83E4-6A8F805D4306}" type="presOf" srcId="{31994AFF-FCF8-4F16-A96E-A5FA707264A4}" destId="{8505EF29-7321-4D1B-B6FC-4B87928D8299}" srcOrd="0" destOrd="0" presId="urn:microsoft.com/office/officeart/2005/8/layout/vList5"/>
    <dgm:cxn modelId="{BC1331AE-3CDF-43B9-AFB2-A02A743ED4D4}" type="presOf" srcId="{4A1DC776-E83C-44C4-81C2-992A50FD9EF8}" destId="{4C59CD85-8F42-408C-B887-AA85F2FBE845}" srcOrd="0" destOrd="0" presId="urn:microsoft.com/office/officeart/2005/8/layout/vList5"/>
    <dgm:cxn modelId="{027A22C9-A6AB-4D15-B2F6-F4AE88F0A09D}" srcId="{31994AFF-FCF8-4F16-A96E-A5FA707264A4}" destId="{B195D226-BF95-47F9-8A1F-90466A417010}" srcOrd="2" destOrd="0" parTransId="{CCC939E3-6CFB-499A-BCDE-85A08F5A1DE6}" sibTransId="{E6A91F9E-F637-45FF-AC62-DFD7E5218C15}"/>
    <dgm:cxn modelId="{67D7B59F-473C-4720-914A-B6FFBA804CB6}" type="presOf" srcId="{24F88224-FC7B-4146-8CAB-A3F44B560954}" destId="{41FF3621-5C69-4DC4-BDC8-550E50DD5757}" srcOrd="0" destOrd="1" presId="urn:microsoft.com/office/officeart/2005/8/layout/vList5"/>
    <dgm:cxn modelId="{ECDE5522-2117-4441-AE61-BBB1EBF0690B}" srcId="{31994AFF-FCF8-4F16-A96E-A5FA707264A4}" destId="{24F88224-FC7B-4146-8CAB-A3F44B560954}" srcOrd="1" destOrd="0" parTransId="{FF12E07F-2E38-4FB5-B65C-D03EE6FFC89E}" sibTransId="{5B26C522-31C7-40CB-BBA4-0B5BEE004A92}"/>
    <dgm:cxn modelId="{7A2EE59D-B3EE-483C-8C8B-99E474BC3E18}" type="presOf" srcId="{5D06E23A-9D42-47D7-AB2D-FD0210CBC134}" destId="{41FF3621-5C69-4DC4-BDC8-550E50DD5757}" srcOrd="0" destOrd="0" presId="urn:microsoft.com/office/officeart/2005/8/layout/vList5"/>
    <dgm:cxn modelId="{0832D4A7-F427-4AEE-BACD-F5C48C6DF25D}" type="presOf" srcId="{96CD8445-B2B6-4759-B4C8-AB92617D3B91}" destId="{1646D5AA-F5BA-40BB-B06A-93C3B27A74C6}" srcOrd="0" destOrd="0" presId="urn:microsoft.com/office/officeart/2005/8/layout/vList5"/>
    <dgm:cxn modelId="{087DC3BD-F32D-41EB-BF9B-33D51705CAA0}" type="presParOf" srcId="{8613A983-00E8-4BA0-A125-BCEF6F41EEB7}" destId="{42759D31-C72A-4EA1-8BBC-F9B3A7FF7A28}" srcOrd="0" destOrd="0" presId="urn:microsoft.com/office/officeart/2005/8/layout/vList5"/>
    <dgm:cxn modelId="{C56BF928-77E6-4FE2-AC6D-B3757866294F}" type="presParOf" srcId="{42759D31-C72A-4EA1-8BBC-F9B3A7FF7A28}" destId="{1646D5AA-F5BA-40BB-B06A-93C3B27A74C6}" srcOrd="0" destOrd="0" presId="urn:microsoft.com/office/officeart/2005/8/layout/vList5"/>
    <dgm:cxn modelId="{10CDD2B9-0E0B-4387-8317-B0E52F01310F}" type="presParOf" srcId="{42759D31-C72A-4EA1-8BBC-F9B3A7FF7A28}" destId="{4C59CD85-8F42-408C-B887-AA85F2FBE845}" srcOrd="1" destOrd="0" presId="urn:microsoft.com/office/officeart/2005/8/layout/vList5"/>
    <dgm:cxn modelId="{A0BC66F3-462F-4B48-B3A7-9498190B6A09}" type="presParOf" srcId="{8613A983-00E8-4BA0-A125-BCEF6F41EEB7}" destId="{A5D719B6-E4C2-4E62-8A6A-2468B2DDE8B4}" srcOrd="1" destOrd="0" presId="urn:microsoft.com/office/officeart/2005/8/layout/vList5"/>
    <dgm:cxn modelId="{9597C2EC-E01B-48C4-8950-6BF822CC47C2}" type="presParOf" srcId="{8613A983-00E8-4BA0-A125-BCEF6F41EEB7}" destId="{36801874-9B21-4E10-80B0-3EC7FEFA9E37}" srcOrd="2" destOrd="0" presId="urn:microsoft.com/office/officeart/2005/8/layout/vList5"/>
    <dgm:cxn modelId="{D42770B4-AF12-4420-BAA7-549C1C1B8B61}" type="presParOf" srcId="{36801874-9B21-4E10-80B0-3EC7FEFA9E37}" destId="{8505EF29-7321-4D1B-B6FC-4B87928D8299}" srcOrd="0" destOrd="0" presId="urn:microsoft.com/office/officeart/2005/8/layout/vList5"/>
    <dgm:cxn modelId="{1458AFA0-302B-4C98-A354-5400FF343B47}" type="presParOf" srcId="{36801874-9B21-4E10-80B0-3EC7FEFA9E37}" destId="{41FF3621-5C69-4DC4-BDC8-550E50DD575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59CD85-8F42-408C-B887-AA85F2FBE845}">
      <dsp:nvSpPr>
        <dsp:cNvPr id="0" name=""/>
        <dsp:cNvSpPr/>
      </dsp:nvSpPr>
      <dsp:spPr>
        <a:xfrm rot="5400000">
          <a:off x="3048795" y="-1117640"/>
          <a:ext cx="1156649" cy="341376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Уполномоченный орган – Управление Федерального казначейства по </a:t>
          </a:r>
          <a:r>
            <a:rPr lang="ru-RU" sz="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г.Тула</a:t>
          </a:r>
          <a:endParaRPr lang="ru-RU" sz="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920240" y="67378"/>
        <a:ext cx="3357297" cy="1043723"/>
      </dsp:txXfrm>
    </dsp:sp>
    <dsp:sp modelId="{1646D5AA-F5BA-40BB-B06A-93C3B27A74C6}">
      <dsp:nvSpPr>
        <dsp:cNvPr id="0" name=""/>
        <dsp:cNvSpPr/>
      </dsp:nvSpPr>
      <dsp:spPr>
        <a:xfrm>
          <a:off x="0" y="1930"/>
          <a:ext cx="1920240" cy="1237626"/>
        </a:xfrm>
        <a:prstGeom prst="roundRect">
          <a:avLst/>
        </a:prstGeom>
        <a:gradFill rotWithShape="0"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ln w="25400" cap="flat" cmpd="sng" algn="ctr">
          <a:solidFill>
            <a:schemeClr val="lt1">
              <a:hueOff val="0"/>
              <a:satOff val="0"/>
              <a:lum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Налоговые платежи,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ошибочно зачисленные  </a:t>
          </a:r>
          <a:endParaRPr lang="ru-RU" sz="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0416" y="62346"/>
        <a:ext cx="1799408" cy="1116794"/>
      </dsp:txXfrm>
    </dsp:sp>
    <dsp:sp modelId="{41FF3621-5C69-4DC4-BDC8-550E50DD5757}">
      <dsp:nvSpPr>
        <dsp:cNvPr id="0" name=""/>
        <dsp:cNvSpPr/>
      </dsp:nvSpPr>
      <dsp:spPr>
        <a:xfrm rot="5400000">
          <a:off x="3038160" y="55261"/>
          <a:ext cx="1177918" cy="341376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5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Территориальные Управления Федерального казначейства (по принадлежности платежа)</a:t>
          </a:r>
          <a:endParaRPr lang="ru-RU" sz="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177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400" kern="1200" dirty="0"/>
        </a:p>
      </dsp:txBody>
      <dsp:txXfrm rot="-5400000">
        <a:off x="1920240" y="1230683"/>
        <a:ext cx="3356259" cy="1062916"/>
      </dsp:txXfrm>
    </dsp:sp>
    <dsp:sp modelId="{8505EF29-7321-4D1B-B6FC-4B87928D8299}">
      <dsp:nvSpPr>
        <dsp:cNvPr id="0" name=""/>
        <dsp:cNvSpPr/>
      </dsp:nvSpPr>
      <dsp:spPr>
        <a:xfrm>
          <a:off x="0" y="1253135"/>
          <a:ext cx="1920240" cy="1071471"/>
        </a:xfrm>
        <a:prstGeom prst="roundRect">
          <a:avLst/>
        </a:prstGeom>
        <a:gradFill rotWithShape="0"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Невыясненные платежи,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ошибочно зачисленные </a:t>
          </a:r>
          <a:endParaRPr lang="ru-RU" sz="900" kern="1200" baseline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305" y="1305440"/>
        <a:ext cx="1815630" cy="9668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8099" cy="339773"/>
          </a:xfrm>
          <a:prstGeom prst="rect">
            <a:avLst/>
          </a:prstGeom>
        </p:spPr>
        <p:txBody>
          <a:bodyPr vert="horz" lIns="169969" tIns="84984" rIns="169969" bIns="84984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0091" y="1"/>
            <a:ext cx="4308099" cy="339773"/>
          </a:xfrm>
          <a:prstGeom prst="rect">
            <a:avLst/>
          </a:prstGeom>
        </p:spPr>
        <p:txBody>
          <a:bodyPr vert="horz" lIns="169969" tIns="84984" rIns="169969" bIns="84984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2113" y="852488"/>
            <a:ext cx="4076700" cy="2295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969" tIns="84984" rIns="169969" bIns="8498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3547" y="3277812"/>
            <a:ext cx="7953835" cy="2681544"/>
          </a:xfrm>
          <a:prstGeom prst="rect">
            <a:avLst/>
          </a:prstGeom>
        </p:spPr>
        <p:txBody>
          <a:bodyPr vert="horz" lIns="169969" tIns="84984" rIns="169969" bIns="84984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69016"/>
            <a:ext cx="4308099" cy="339773"/>
          </a:xfrm>
          <a:prstGeom prst="rect">
            <a:avLst/>
          </a:prstGeom>
        </p:spPr>
        <p:txBody>
          <a:bodyPr vert="horz" lIns="169969" tIns="84984" rIns="169969" bIns="84984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0091" y="6469016"/>
            <a:ext cx="4308099" cy="339773"/>
          </a:xfrm>
          <a:prstGeom prst="rect">
            <a:avLst/>
          </a:prstGeom>
        </p:spPr>
        <p:txBody>
          <a:bodyPr vert="horz" lIns="169969" tIns="84984" rIns="169969" bIns="84984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6639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38222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45255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7864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51946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370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9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0.pn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-12700" y="1036991"/>
            <a:ext cx="5628875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отдела доходов с другими территориальными </a:t>
            </a:r>
          </a:p>
          <a:p>
            <a:pPr algn="ctr"/>
            <a:r>
              <a:rPr lang="ru-RU" sz="13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органами Федерального казначейства в части учета доходов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solidFill>
                  <a:schemeClr val="bg1">
                    <a:lumMod val="65000"/>
                  </a:schemeClr>
                </a:solidFill>
              </a:rPr>
              <a:t>https</a:t>
            </a:r>
            <a:r>
              <a:rPr lang="ru-RU" sz="700" dirty="0" smtClean="0">
                <a:solidFill>
                  <a:schemeClr val="bg1">
                    <a:lumMod val="65000"/>
                  </a:schemeClr>
                </a:solidFill>
              </a:rPr>
              <a:t>://</a:t>
            </a:r>
            <a:r>
              <a:rPr lang="en-US" sz="700" dirty="0" smtClean="0">
                <a:solidFill>
                  <a:schemeClr val="bg1">
                    <a:lumMod val="65000"/>
                  </a:schemeClr>
                </a:solidFill>
              </a:rPr>
              <a:t>magadan</a:t>
            </a:r>
            <a:r>
              <a:rPr lang="ru-RU" sz="700" dirty="0" smtClean="0">
                <a:solidFill>
                  <a:schemeClr val="bg1">
                    <a:lumMod val="65000"/>
                  </a:schemeClr>
                </a:solidFill>
              </a:rPr>
              <a:t>.</a:t>
            </a:r>
            <a:r>
              <a:rPr lang="en-US" sz="700" dirty="0" smtClean="0">
                <a:solidFill>
                  <a:schemeClr val="bg1">
                    <a:lumMod val="65000"/>
                  </a:schemeClr>
                </a:solidFill>
              </a:rPr>
              <a:t>roskazna.gov</a:t>
            </a:r>
            <a:r>
              <a:rPr lang="ru-RU" sz="700" dirty="0" smtClean="0">
                <a:solidFill>
                  <a:schemeClr val="bg1">
                    <a:lumMod val="65000"/>
                  </a:schemeClr>
                </a:solidFill>
              </a:rPr>
              <a:t>.</a:t>
            </a:r>
            <a:r>
              <a:rPr lang="en-US" sz="700" dirty="0" err="1" smtClean="0">
                <a:solidFill>
                  <a:schemeClr val="bg1">
                    <a:lumMod val="65000"/>
                  </a:schemeClr>
                </a:solidFill>
              </a:rPr>
              <a:t>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73995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г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. Магадан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2026 </a:t>
            </a:r>
            <a:r>
              <a:rPr lang="ru-RU" sz="700" dirty="0" smtClean="0">
                <a:solidFill>
                  <a:schemeClr val="bg1">
                    <a:lumMod val="65000"/>
                  </a:schemeClr>
                </a:solidFill>
              </a:rPr>
              <a:t>год</a:t>
            </a:r>
            <a:endParaRPr lang="ru-RU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5170" y="2285125"/>
            <a:ext cx="33155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solidFill>
                  <a:srgbClr val="11437F"/>
                </a:solidFill>
              </a:rPr>
              <a:t>Дегтярева Надежда Константиновна</a:t>
            </a:r>
            <a:endParaRPr lang="ru-RU" sz="600" dirty="0">
              <a:solidFill>
                <a:srgbClr val="11437F"/>
              </a:solidFill>
            </a:endParaRPr>
          </a:p>
          <a:p>
            <a:r>
              <a:rPr lang="ru-RU" sz="600" dirty="0" smtClean="0">
                <a:solidFill>
                  <a:srgbClr val="11437F"/>
                </a:solidFill>
              </a:rPr>
              <a:t>Начальник отдела доходов</a:t>
            </a:r>
            <a:endParaRPr lang="ru-RU" sz="800" dirty="0" smtClean="0">
              <a:solidFill>
                <a:srgbClr val="11437F"/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381"/>
          <a:stretch/>
        </p:blipFill>
        <p:spPr>
          <a:xfrm>
            <a:off x="95170" y="42892"/>
            <a:ext cx="355068" cy="3599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0237" y="113558"/>
            <a:ext cx="266126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chemeClr val="accent1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Управление Федерального казначейства по </a:t>
            </a:r>
            <a:r>
              <a:rPr lang="ru-RU" sz="6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Магаданской</a:t>
            </a:r>
            <a:r>
              <a:rPr lang="ru-RU" sz="600" dirty="0" smtClean="0">
                <a:solidFill>
                  <a:schemeClr val="accent1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области</a:t>
            </a:r>
            <a:endParaRPr lang="ru-RU" sz="600" dirty="0">
              <a:solidFill>
                <a:schemeClr val="accent1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473995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1</a:t>
            </a:r>
            <a:endParaRPr lang="ru-RU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27167" y="342710"/>
            <a:ext cx="30353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381"/>
          <a:stretch/>
        </p:blipFill>
        <p:spPr>
          <a:xfrm>
            <a:off x="95170" y="42892"/>
            <a:ext cx="355068" cy="359906"/>
          </a:xfrm>
          <a:prstGeom prst="rect">
            <a:avLst/>
          </a:prstGeom>
        </p:spPr>
      </p:pic>
      <p:graphicFrame>
        <p:nvGraphicFramePr>
          <p:cNvPr id="35" name="Схема 34"/>
          <p:cNvGraphicFramePr/>
          <p:nvPr>
            <p:extLst>
              <p:ext uri="{D42A27DB-BD31-4B8C-83A1-F6EECF244321}">
                <p14:modId xmlns:p14="http://schemas.microsoft.com/office/powerpoint/2010/main" val="3518634939"/>
              </p:ext>
            </p:extLst>
          </p:nvPr>
        </p:nvGraphicFramePr>
        <p:xfrm>
          <a:off x="139700" y="651805"/>
          <a:ext cx="5334000" cy="2497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6" name="Прямоугольник с двумя скругленными противолежащими углами 35"/>
          <p:cNvSpPr/>
          <p:nvPr/>
        </p:nvSpPr>
        <p:spPr>
          <a:xfrm>
            <a:off x="3049929" y="87885"/>
            <a:ext cx="2567280" cy="444195"/>
          </a:xfrm>
          <a:prstGeom prst="round2Diag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6200000" scaled="1"/>
            <a:tileRect/>
          </a:gradFill>
          <a:ln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outerShdw dist="50800" dir="5400000"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осуществляется по направлениям:</a:t>
            </a:r>
            <a:endParaRPr lang="ru-RU" sz="1000" b="1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00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4519472" y="201701"/>
            <a:ext cx="1240523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129367" y="812548"/>
            <a:ext cx="2299959" cy="42887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со справочниками</a:t>
            </a:r>
            <a:endParaRPr lang="ru-RU" sz="1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73995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2</a:t>
            </a:r>
            <a:endParaRPr lang="ru-RU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17016" y="430656"/>
            <a:ext cx="30353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381"/>
          <a:stretch/>
        </p:blipFill>
        <p:spPr>
          <a:xfrm>
            <a:off x="95170" y="42892"/>
            <a:ext cx="355068" cy="359906"/>
          </a:xfrm>
          <a:prstGeom prst="rect">
            <a:avLst/>
          </a:prstGeom>
        </p:spPr>
      </p:pic>
      <p:sp>
        <p:nvSpPr>
          <p:cNvPr id="36" name="Прямоугольник с двумя скругленными противолежащими углами 35"/>
          <p:cNvSpPr/>
          <p:nvPr/>
        </p:nvSpPr>
        <p:spPr>
          <a:xfrm>
            <a:off x="3052316" y="105251"/>
            <a:ext cx="2648495" cy="479425"/>
          </a:xfrm>
          <a:prstGeom prst="round2Diag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Уполномоченным органом </a:t>
            </a:r>
            <a:r>
              <a:rPr lang="ru-RU" sz="8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Управление Федерального казначейства по </a:t>
            </a:r>
            <a:r>
              <a:rPr lang="ru-RU" sz="8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г.Тула</a:t>
            </a:r>
            <a:endParaRPr lang="ru-RU" sz="800" b="1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000" b="1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трелка вверх 18"/>
          <p:cNvSpPr/>
          <p:nvPr/>
        </p:nvSpPr>
        <p:spPr>
          <a:xfrm rot="14649598">
            <a:off x="4620041" y="574971"/>
            <a:ext cx="136553" cy="452588"/>
          </a:xfrm>
          <a:prstGeom prst="upArrow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58900" y="1384398"/>
            <a:ext cx="2286000" cy="3948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поступлениями</a:t>
            </a:r>
            <a:endParaRPr lang="ru-RU" sz="10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15165" y="1978827"/>
            <a:ext cx="2220218" cy="3859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00" b="1" i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800" b="1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</a:t>
            </a:r>
            <a:r>
              <a:rPr lang="ru-RU" sz="1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отчетными формами</a:t>
            </a:r>
          </a:p>
          <a:p>
            <a:pPr algn="ctr"/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2704" y="2523518"/>
            <a:ext cx="2272023" cy="3915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00" b="1" i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800" b="1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</a:t>
            </a:r>
            <a:r>
              <a:rPr lang="ru-RU" sz="1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документами на взыскание</a:t>
            </a:r>
          </a:p>
          <a:p>
            <a:pPr algn="ctr"/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027" y="613016"/>
            <a:ext cx="238306" cy="20381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3384" y="613554"/>
            <a:ext cx="232670" cy="19899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1633" y="609853"/>
            <a:ext cx="228859" cy="19573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7382" y="600571"/>
            <a:ext cx="254099" cy="21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966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4569966" y="244030"/>
            <a:ext cx="1240523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79706" y="629118"/>
            <a:ext cx="762000" cy="16138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ТОФК 1</a:t>
            </a:r>
            <a:endParaRPr lang="ru-RU" sz="1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73995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3</a:t>
            </a:r>
            <a:endParaRPr lang="ru-RU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17016" y="430656"/>
            <a:ext cx="30353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381"/>
          <a:stretch/>
        </p:blipFill>
        <p:spPr>
          <a:xfrm>
            <a:off x="95170" y="42892"/>
            <a:ext cx="355068" cy="359906"/>
          </a:xfrm>
          <a:prstGeom prst="rect">
            <a:avLst/>
          </a:prstGeom>
        </p:spPr>
      </p:pic>
      <p:sp>
        <p:nvSpPr>
          <p:cNvPr id="36" name="Прямоугольник с двумя скругленными противолежащими углами 35"/>
          <p:cNvSpPr/>
          <p:nvPr/>
        </p:nvSpPr>
        <p:spPr>
          <a:xfrm>
            <a:off x="3052316" y="105251"/>
            <a:ext cx="2648495" cy="479425"/>
          </a:xfrm>
          <a:prstGeom prst="round2Diag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ТОФК в части учета невыясненных платежей, ошибочно зачисленных на счета ОРФК</a:t>
            </a:r>
            <a:endParaRPr lang="ru-RU" sz="1000" b="1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98089" y="1000017"/>
            <a:ext cx="1473153" cy="2840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Платежный документ плательщика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69312" y="1486075"/>
            <a:ext cx="1465782" cy="4037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7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</a:t>
            </a:r>
            <a:r>
              <a:rPr lang="ru-RU" sz="7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на уточнение вида и принадлежности платежа</a:t>
            </a:r>
          </a:p>
          <a:p>
            <a:pPr algn="ctr"/>
            <a:endParaRPr lang="ru-RU" sz="800" b="1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65627" y="2071321"/>
            <a:ext cx="1465782" cy="3636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Реестр передаваемых (принимаемых) </a:t>
            </a:r>
            <a:r>
              <a:rPr lang="ru-RU" sz="7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платежей (РОП)</a:t>
            </a:r>
            <a:endParaRPr lang="ru-RU" sz="7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659991" y="627852"/>
            <a:ext cx="762000" cy="16315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ТОФК 2</a:t>
            </a:r>
            <a:endParaRPr lang="ru-RU" sz="1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296162" y="874201"/>
            <a:ext cx="1370201" cy="42887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ТОФК для сведения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326511" y="1458943"/>
            <a:ext cx="1370201" cy="42887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АДБ на исполнение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355295" y="2059553"/>
            <a:ext cx="1371392" cy="37116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</a:t>
            </a:r>
            <a:r>
              <a:rPr lang="ru-RU" sz="7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7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РСКП (У)</a:t>
            </a:r>
          </a:p>
        </p:txBody>
      </p:sp>
      <p:cxnSp>
        <p:nvCxnSpPr>
          <p:cNvPr id="29" name="Прямая со стрелкой 28"/>
          <p:cNvCxnSpPr/>
          <p:nvPr/>
        </p:nvCxnSpPr>
        <p:spPr>
          <a:xfrm flipV="1">
            <a:off x="2271242" y="1112037"/>
            <a:ext cx="972086" cy="5184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2271242" y="1630471"/>
            <a:ext cx="99265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4" idx="2"/>
          </p:cNvCxnSpPr>
          <p:nvPr/>
        </p:nvCxnSpPr>
        <p:spPr>
          <a:xfrm>
            <a:off x="1460706" y="790503"/>
            <a:ext cx="126794" cy="1055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>
            <a:stCxn id="5" idx="2"/>
            <a:endCxn id="6" idx="0"/>
          </p:cNvCxnSpPr>
          <p:nvPr/>
        </p:nvCxnSpPr>
        <p:spPr>
          <a:xfrm flipH="1">
            <a:off x="1502203" y="1284104"/>
            <a:ext cx="32463" cy="2019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>
            <a:endCxn id="28" idx="0"/>
          </p:cNvCxnSpPr>
          <p:nvPr/>
        </p:nvCxnSpPr>
        <p:spPr>
          <a:xfrm>
            <a:off x="4040991" y="1927225"/>
            <a:ext cx="0" cy="1323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 flipH="1">
            <a:off x="2294055" y="2240659"/>
            <a:ext cx="979700" cy="44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Скругленный прямоугольник 51"/>
          <p:cNvSpPr/>
          <p:nvPr/>
        </p:nvSpPr>
        <p:spPr>
          <a:xfrm>
            <a:off x="777407" y="2625610"/>
            <a:ext cx="1457687" cy="30479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РОП</a:t>
            </a:r>
            <a:endParaRPr lang="ru-RU" sz="7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3355295" y="2566809"/>
            <a:ext cx="1400176" cy="33784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РСКП(У)</a:t>
            </a:r>
          </a:p>
        </p:txBody>
      </p:sp>
      <p:cxnSp>
        <p:nvCxnSpPr>
          <p:cNvPr id="65" name="Прямая со стрелкой 64"/>
          <p:cNvCxnSpPr>
            <a:endCxn id="52" idx="0"/>
          </p:cNvCxnSpPr>
          <p:nvPr/>
        </p:nvCxnSpPr>
        <p:spPr>
          <a:xfrm>
            <a:off x="1498518" y="2460625"/>
            <a:ext cx="7733" cy="1649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/>
          <p:nvPr/>
        </p:nvCxnSpPr>
        <p:spPr>
          <a:xfrm>
            <a:off x="2294055" y="2778006"/>
            <a:ext cx="96984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857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4519472" y="201701"/>
            <a:ext cx="1240523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28120" y="1330119"/>
            <a:ext cx="2299959" cy="42887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Оперативное распределение доходов</a:t>
            </a:r>
            <a:endParaRPr lang="ru-RU" sz="1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73995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4</a:t>
            </a:r>
            <a:endParaRPr lang="ru-RU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17016" y="430656"/>
            <a:ext cx="30353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381"/>
          <a:stretch/>
        </p:blipFill>
        <p:spPr>
          <a:xfrm>
            <a:off x="95170" y="42892"/>
            <a:ext cx="355068" cy="359906"/>
          </a:xfrm>
          <a:prstGeom prst="rect">
            <a:avLst/>
          </a:prstGeom>
        </p:spPr>
      </p:pic>
      <p:sp>
        <p:nvSpPr>
          <p:cNvPr id="36" name="Прямоугольник с двумя скругленными противолежащими углами 35"/>
          <p:cNvSpPr/>
          <p:nvPr/>
        </p:nvSpPr>
        <p:spPr>
          <a:xfrm>
            <a:off x="25483" y="635100"/>
            <a:ext cx="2648495" cy="479425"/>
          </a:xfrm>
          <a:prstGeom prst="round2Diag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взаимодействия территориальных отделов доходов </a:t>
            </a:r>
            <a:endParaRPr lang="ru-RU" sz="1000" b="1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трелка вверх 18"/>
          <p:cNvSpPr/>
          <p:nvPr/>
        </p:nvSpPr>
        <p:spPr>
          <a:xfrm rot="7125004">
            <a:off x="1179192" y="1139418"/>
            <a:ext cx="136553" cy="254196"/>
          </a:xfrm>
          <a:prstGeom prst="upArrow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968500" y="1774459"/>
            <a:ext cx="2286000" cy="3948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проблем невыясненных поступлений</a:t>
            </a:r>
            <a:endParaRPr lang="ru-RU" sz="10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78100" y="2206909"/>
            <a:ext cx="2220218" cy="3859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00" b="1" i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800" b="1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Единые стандарты учета </a:t>
            </a:r>
            <a:endParaRPr lang="ru-RU" sz="1000" b="1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383460" y="2629923"/>
            <a:ext cx="2272023" cy="3915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00" b="1" i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800" b="1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Синхронизация с регионами</a:t>
            </a:r>
            <a:endParaRPr lang="ru-RU" sz="1000" b="1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942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73995" y="3029406"/>
            <a:ext cx="228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27167" y="342710"/>
            <a:ext cx="30353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381"/>
          <a:stretch/>
        </p:blipFill>
        <p:spPr>
          <a:xfrm>
            <a:off x="95170" y="42892"/>
            <a:ext cx="355068" cy="3599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0237" y="113558"/>
            <a:ext cx="2612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chemeClr val="accent1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Управление Федерального казначейства по </a:t>
            </a:r>
            <a:r>
              <a:rPr lang="ru-RU" sz="6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Магаданской</a:t>
            </a:r>
            <a:r>
              <a:rPr lang="ru-RU" sz="600" dirty="0" smtClean="0">
                <a:solidFill>
                  <a:schemeClr val="accent1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области</a:t>
            </a:r>
            <a:endParaRPr lang="ru-RU" sz="600" dirty="0">
              <a:solidFill>
                <a:schemeClr val="accent1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6810511"/>
              </p:ext>
            </p:extLst>
          </p:nvPr>
        </p:nvGraphicFramePr>
        <p:xfrm>
          <a:off x="292100" y="1393825"/>
          <a:ext cx="2819400" cy="761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/>
              </a:tblGrid>
              <a:tr h="761999">
                <a:tc>
                  <a:txBody>
                    <a:bodyPr/>
                    <a:lstStyle/>
                    <a:p>
                      <a:r>
                        <a:rPr lang="ru-RU" sz="180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Спасибо за внимание!</a:t>
                      </a:r>
                      <a:endParaRPr lang="ru-RU" sz="1800" baseline="0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78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2246</TotalTime>
  <Words>186</Words>
  <Application>Microsoft Office PowerPoint</Application>
  <PresentationFormat>Произвольный</PresentationFormat>
  <Paragraphs>56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Лемешенко Оксана Викторовна</cp:lastModifiedBy>
  <cp:revision>224</cp:revision>
  <cp:lastPrinted>2025-08-14T01:25:58Z</cp:lastPrinted>
  <dcterms:created xsi:type="dcterms:W3CDTF">2019-07-31T16:47:50Z</dcterms:created>
  <dcterms:modified xsi:type="dcterms:W3CDTF">2026-05-19T05:42:14Z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